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8" r:id="rId2"/>
    <p:sldId id="259" r:id="rId3"/>
    <p:sldId id="314"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3" r:id="rId5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8DC23B5-EDDA-4639-A2F2-347FBCDB9714}"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DC23B5-EDDA-4639-A2F2-347FBCDB971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DC23B5-EDDA-4639-A2F2-347FBCDB971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DC23B5-EDDA-4639-A2F2-347FBCDB971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DC23B5-EDDA-4639-A2F2-347FBCDB9714}"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8DC23B5-EDDA-4639-A2F2-347FBCDB971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8DC23B5-EDDA-4639-A2F2-347FBCDB971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8DC23B5-EDDA-4639-A2F2-347FBCDB971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8DC23B5-EDDA-4639-A2F2-347FBCDB971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8DC23B5-EDDA-4639-A2F2-347FBCDB971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0107639-15D6-4073-A0B7-782A37006973}" type="datetimeFigureOut">
              <a:rPr lang="tr-TR" smtClean="0"/>
              <a:t>06.01.2022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8DC23B5-EDDA-4639-A2F2-347FBCDB9714}"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107639-15D6-4073-A0B7-782A37006973}" type="datetimeFigureOut">
              <a:rPr lang="tr-TR" smtClean="0"/>
              <a:t>06.01.2022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DC23B5-EDDA-4639-A2F2-347FBCDB9714}"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elsefe.gen.tr/william-james-kimdir/" TargetMode="External"/><Relationship Id="rId2" Type="http://schemas.openxmlformats.org/officeDocument/2006/relationships/hyperlink" Target="https://www.felsefe.gen.tr/wilhelm-maximilian-wundt-kimdi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felsefe.gen.tr/alfred-adler-kimdir/" TargetMode="External"/><Relationship Id="rId2" Type="http://schemas.openxmlformats.org/officeDocument/2006/relationships/hyperlink" Target="https://www.felsefe.gen.tr/carl-gustav-jung-kimdir/" TargetMode="External"/><Relationship Id="rId1" Type="http://schemas.openxmlformats.org/officeDocument/2006/relationships/slideLayout" Target="../slideLayouts/slideLayout2.xml"/><Relationship Id="rId4" Type="http://schemas.openxmlformats.org/officeDocument/2006/relationships/hyperlink" Target="https://www.felsefe.gen.tr/erich-fromm-kimdi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500042"/>
            <a:ext cx="8229600" cy="1143000"/>
          </a:xfrm>
        </p:spPr>
        <p:txBody>
          <a:bodyPr>
            <a:normAutofit/>
          </a:bodyPr>
          <a:lstStyle/>
          <a:p>
            <a:r>
              <a:rPr lang="tr-TR" sz="4000" dirty="0" smtClean="0">
                <a:solidFill>
                  <a:srgbClr val="FF0000"/>
                </a:solidFill>
              </a:rPr>
              <a:t>STRES NEDİR?</a:t>
            </a:r>
            <a:endParaRPr lang="tr-TR" sz="4000" dirty="0">
              <a:solidFill>
                <a:srgbClr val="FF0000"/>
              </a:solidFill>
            </a:endParaRPr>
          </a:p>
        </p:txBody>
      </p:sp>
      <p:sp>
        <p:nvSpPr>
          <p:cNvPr id="3" name="2 İçerik Yer Tutucusu"/>
          <p:cNvSpPr>
            <a:spLocks noGrp="1"/>
          </p:cNvSpPr>
          <p:nvPr>
            <p:ph idx="1"/>
          </p:nvPr>
        </p:nvSpPr>
        <p:spPr>
          <a:xfrm>
            <a:off x="500034" y="1571588"/>
            <a:ext cx="8229600" cy="5286412"/>
          </a:xfrm>
        </p:spPr>
        <p:txBody>
          <a:bodyPr>
            <a:normAutofit fontScale="85000" lnSpcReduction="20000"/>
          </a:bodyPr>
          <a:lstStyle/>
          <a:p>
            <a:pPr marL="274320" indent="-274320">
              <a:buNone/>
              <a:defRPr/>
            </a:pPr>
            <a:r>
              <a:rPr lang="tr-TR" sz="2300" b="1" dirty="0" smtClean="0"/>
              <a:t>    Stres</a:t>
            </a:r>
            <a:r>
              <a:rPr lang="tr-TR" sz="2300" b="1" dirty="0"/>
              <a:t>;</a:t>
            </a:r>
          </a:p>
          <a:p>
            <a:pPr marL="274320" indent="-274320">
              <a:buFont typeface="Wingdings" pitchFamily="2" charset="2"/>
              <a:buChar char="Ø"/>
              <a:defRPr/>
            </a:pPr>
            <a:r>
              <a:rPr lang="tr-TR" sz="2300" dirty="0"/>
              <a:t>İncitici/örseleyici uyaranlara karşı organizmanın verdiği olumsuz tepki(Kanadalı Fizyolog HANS SELYE),</a:t>
            </a:r>
          </a:p>
          <a:p>
            <a:pPr marL="274320" indent="-274320">
              <a:buFont typeface="Wingdings" pitchFamily="2" charset="2"/>
              <a:buChar char="Ø"/>
              <a:defRPr/>
            </a:pPr>
            <a:r>
              <a:rPr lang="tr-TR" sz="2300" dirty="0"/>
              <a:t>Organizmanın, baskı ve isteklere karşı gösterdiği olumsuz tepki(H.SELYE),</a:t>
            </a:r>
          </a:p>
          <a:p>
            <a:pPr marL="274320" indent="-274320">
              <a:buFont typeface="Wingdings" pitchFamily="2" charset="2"/>
              <a:buChar char="Ø"/>
              <a:defRPr/>
            </a:pPr>
            <a:r>
              <a:rPr lang="tr-TR" sz="2300" dirty="0"/>
              <a:t>Fizyolojik,psikolojik ve patolojik etmenlerin organizma üzerinde yaptığı kaba ve sert tepki,</a:t>
            </a:r>
          </a:p>
          <a:p>
            <a:pPr marL="274320" indent="-274320">
              <a:buFont typeface="Wingdings" pitchFamily="2" charset="2"/>
              <a:buChar char="Ø"/>
              <a:defRPr/>
            </a:pPr>
            <a:r>
              <a:rPr lang="tr-TR" sz="2300" dirty="0"/>
              <a:t>Organizmanın çevresine uyum sağlamak için ödemek zorunda olduğu bedel(BECKER),</a:t>
            </a:r>
          </a:p>
          <a:p>
            <a:pPr marL="274320" indent="-274320">
              <a:buFont typeface="Wingdings" pitchFamily="2" charset="2"/>
              <a:buChar char="Ø"/>
              <a:defRPr/>
            </a:pPr>
            <a:r>
              <a:rPr lang="tr-TR" sz="2300" dirty="0"/>
              <a:t>Bireyin dayanma gücünü aşan, sağlık açısından bireyi tehdit eden ilişkiler toplamı(LAZARUS),</a:t>
            </a:r>
          </a:p>
          <a:p>
            <a:pPr marL="274320" indent="-274320">
              <a:buFont typeface="Wingdings" pitchFamily="2" charset="2"/>
              <a:buChar char="Ø"/>
              <a:defRPr/>
            </a:pPr>
            <a:r>
              <a:rPr lang="tr-TR" sz="2300" dirty="0"/>
              <a:t>Zararlı ortamla karşılaşan organizmanın bu ortamla baş edebilecek güçten yoksun olduğunda ortaya çıkan kötü ve zor durum,</a:t>
            </a:r>
          </a:p>
          <a:p>
            <a:pPr marL="274320" indent="-274320">
              <a:buFont typeface="Wingdings" pitchFamily="2" charset="2"/>
              <a:buChar char="Ø"/>
              <a:defRPr/>
            </a:pPr>
            <a:r>
              <a:rPr lang="tr-TR" sz="2300" dirty="0"/>
              <a:t>Algılanan uyarımlar sonucu,organizmanın sıra dışı fizyolojik ve psikolojik tepkiler gösteren bir moda girmesi,</a:t>
            </a:r>
          </a:p>
          <a:p>
            <a:pPr marL="274320" indent="-274320">
              <a:buFont typeface="Wingdings"/>
              <a:buChar char=""/>
              <a:defRPr/>
            </a:pPr>
            <a:endParaRPr lang="tr-TR" sz="2300" dirty="0" smtClean="0"/>
          </a:p>
          <a:p>
            <a:pPr marL="274320" indent="-274320">
              <a:buFont typeface="Wingdings"/>
              <a:buChar char=""/>
              <a:defRPr/>
            </a:pPr>
            <a:r>
              <a:rPr lang="tr-TR" sz="2300" dirty="0" smtClean="0"/>
              <a:t>Stres terimini kullanan ilk bilim adamı  WALTER CANNON.</a:t>
            </a:r>
          </a:p>
          <a:p>
            <a:pPr marL="274320" indent="-274320">
              <a:buNone/>
              <a:defRPr/>
            </a:pPr>
            <a:endParaRPr lang="tr-TR" sz="2300" dirty="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a:t>Bilişsel yaklaşım ise kısmen tutum değiştirme modelidir. Sosyal psikolojide tutumlar tipik olarak karşılıklı bağımlı bir ilişkide (bilgi, duygu ve eylem) olmak üzere üç unsurun bileşimi olarak tanımlanır. Bunlardan biri olan duygu unsuru, gerçekte tutumla eş anlamlıdır ve tahminleri, bilişsel değerlendirmeleri veya sadece “sıcak bilişleri” içerir. Duyguya ilişkin birçok çağdaş kuram değerlendirici bilişlere önemli bir rol verir. Yalnızca bilgi verme bu sıcak bilişler üzerinde çok az etkili olur; çünkü bunlara bilgiden çok duygu karışmaktadır ve bilişler kanıt ve mantıktan çok tutumsal süreçte yer almaktadır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525963"/>
          </a:xfrm>
        </p:spPr>
        <p:txBody>
          <a:bodyPr>
            <a:noAutofit/>
          </a:bodyPr>
          <a:lstStyle/>
          <a:p>
            <a:pPr>
              <a:buNone/>
            </a:pPr>
            <a:r>
              <a:rPr lang="tr-TR" sz="2000" dirty="0" smtClean="0"/>
              <a:t> Bu </a:t>
            </a:r>
            <a:r>
              <a:rPr lang="tr-TR" sz="2000" dirty="0"/>
              <a:t>yaklaşımın temel ilkeleri şöyle sıralanabilir: </a:t>
            </a:r>
            <a:endParaRPr lang="tr-TR" sz="2000" dirty="0" smtClean="0"/>
          </a:p>
          <a:p>
            <a:pPr>
              <a:buNone/>
            </a:pPr>
            <a:r>
              <a:rPr lang="tr-TR" sz="2000" dirty="0" smtClean="0"/>
              <a:t/>
            </a:r>
            <a:br>
              <a:rPr lang="tr-TR" sz="2000" dirty="0" smtClean="0"/>
            </a:br>
            <a:r>
              <a:rPr lang="tr-TR" sz="2000" dirty="0"/>
              <a:t>1. Kişi, çevrenin kendisinden çok, çevreyi algılamasıyla ortaya çıkan kendi zihnindeki çevrenin bilişsel tasarımına göre tepki verir</a:t>
            </a:r>
            <a:r>
              <a:rPr lang="tr-TR" sz="2000" dirty="0" smtClean="0"/>
              <a:t>.</a:t>
            </a:r>
          </a:p>
          <a:p>
            <a:pPr>
              <a:buNone/>
            </a:pPr>
            <a:r>
              <a:rPr lang="tr-TR" sz="2000" dirty="0" smtClean="0"/>
              <a:t/>
            </a:r>
            <a:br>
              <a:rPr lang="tr-TR" sz="2000" dirty="0" smtClean="0"/>
            </a:br>
            <a:r>
              <a:rPr lang="tr-TR" sz="2000" dirty="0"/>
              <a:t>2. İnsan öğrenmelerinin çoğu bilişsel işlevler aracılığıyla gerçekleşir</a:t>
            </a:r>
            <a:r>
              <a:rPr lang="tr-TR" sz="2000" dirty="0" smtClean="0"/>
              <a:t>.</a:t>
            </a:r>
          </a:p>
          <a:p>
            <a:pPr>
              <a:buNone/>
            </a:pPr>
            <a:r>
              <a:rPr lang="tr-TR" sz="2000" dirty="0" smtClean="0"/>
              <a:t/>
            </a:r>
            <a:br>
              <a:rPr lang="tr-TR" sz="2000" dirty="0" smtClean="0"/>
            </a:br>
            <a:r>
              <a:rPr lang="tr-TR" sz="2000" dirty="0"/>
              <a:t>3. Düşünceler, duygular ve davranışlar nedensel olarak karşılıklı ilişki içindedir. Bunlardan biri diğerinden daha başat değildir</a:t>
            </a:r>
            <a:r>
              <a:rPr lang="tr-TR" sz="2000" dirty="0" smtClean="0"/>
              <a:t>.</a:t>
            </a:r>
          </a:p>
          <a:p>
            <a:pPr>
              <a:buNone/>
            </a:pPr>
            <a:r>
              <a:rPr lang="tr-TR" sz="2000" dirty="0" smtClean="0"/>
              <a:t/>
            </a:r>
            <a:br>
              <a:rPr lang="tr-TR" sz="2000" dirty="0" smtClean="0"/>
            </a:br>
            <a:r>
              <a:rPr lang="tr-TR" sz="2000" dirty="0"/>
              <a:t>4. Danışanın tutumları, beklentileri ve diğer bilişsel etkinlikler </a:t>
            </a:r>
            <a:r>
              <a:rPr lang="tr-TR" sz="2000" dirty="0" err="1"/>
              <a:t>terapötik</a:t>
            </a:r>
            <a:r>
              <a:rPr lang="tr-TR" sz="2000" dirty="0"/>
              <a:t> girişimlerin planlanmasında ve uygulanmasında esas teşkil eder</a:t>
            </a:r>
            <a:r>
              <a:rPr lang="tr-TR" sz="2000" dirty="0" smtClean="0"/>
              <a:t>.</a:t>
            </a:r>
          </a:p>
          <a:p>
            <a:pPr>
              <a:buNone/>
            </a:pPr>
            <a:r>
              <a:rPr lang="tr-TR" sz="2000" dirty="0" smtClean="0"/>
              <a:t/>
            </a:r>
            <a:br>
              <a:rPr lang="tr-TR" sz="2000" dirty="0" smtClean="0"/>
            </a:br>
            <a:r>
              <a:rPr lang="tr-TR" sz="2000" dirty="0"/>
              <a:t>5. Bilişsel süreçler davranışsal kuramla bütünleştirilebilir ve bilişsel tedavi yöntemlerini davranışçı tekniklerle birleştirerek daha iyi sonuçlar almak olasıdır.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a:t>6. Bilişsel davranışçı terapist, uyumu bozan bilişsel süreçleri değerlendiren bir tanı koyucu, danışanla bu işlevselliği bozuk bilişler ve onlara eşlik eden duygu ve davranış örüntülerini değiştirmek için çeşitli yeni öğrenme deneyleri düzenleyen bir eğitici ve danışman olarak çalışır. Bilişsel davranışçı yaklaşım öncelikle başvuruya neden olan sorunu çözmeyi hedefler. Esas olan “hedef uyumsuz davranışın” değiştirilmesidir. Ancak hedef uyumsuz davranış klasik tıpta “belirti (semptom)” olarak adlandırılandan farklı bir anlam taşır. Hedef uyumsuz davranışlar belirti değil, bireyin yaşamını kısıtlayan ve onun özgürce işlev görmesine engel olan davranışlarıdır. BDY, içerisinde pek çok kuram yer almaktadır. Belli başlı iki kuram, </a:t>
            </a:r>
            <a:r>
              <a:rPr lang="tr-TR" dirty="0" err="1"/>
              <a:t>Ellis’in</a:t>
            </a:r>
            <a:r>
              <a:rPr lang="tr-TR" dirty="0"/>
              <a:t> geliştirdiği akılcı-duygusal davranış terapisi ve </a:t>
            </a:r>
            <a:r>
              <a:rPr lang="tr-TR" dirty="0" err="1"/>
              <a:t>Beck’in</a:t>
            </a:r>
            <a:r>
              <a:rPr lang="tr-TR" dirty="0"/>
              <a:t> geliştirdiği bilişsel terapidir.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BİREY-ÇEVRE UYUMU YAKLAŞIMI</a:t>
            </a:r>
            <a:endParaRPr lang="tr-TR"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r>
              <a:rPr lang="tr-TR" dirty="0" smtClean="0"/>
              <a:t>Robert </a:t>
            </a:r>
            <a:r>
              <a:rPr lang="tr-TR" dirty="0" err="1" smtClean="0"/>
              <a:t>Kahn</a:t>
            </a:r>
            <a:r>
              <a:rPr lang="tr-TR" dirty="0" smtClean="0"/>
              <a:t> ile özdeşleştirilen bu yaklaşım ise stresin sosyal,psikolojik yönü üzerinde durmaktadır.</a:t>
            </a:r>
          </a:p>
          <a:p>
            <a:r>
              <a:rPr lang="tr-TR" dirty="0" smtClean="0"/>
              <a:t>Birey-çevre uyum yaklaşımı ise strese ilişkin olarak bireyin çevreye uyum sağlama özelliğine dikkat çekmektedir.</a:t>
            </a:r>
          </a:p>
          <a:p>
            <a:r>
              <a:rPr lang="tr-TR" dirty="0" smtClean="0"/>
              <a:t>Bu bakış açısı ile önemli olan,bireyin belirli bir sosyal rolde algıladığı beklentilerin ne ölçüde karmaşık ve çatışan mahiyette olduğudur.</a:t>
            </a:r>
          </a:p>
          <a:p>
            <a:r>
              <a:rPr lang="tr-TR" dirty="0" smtClean="0"/>
              <a:t>Bu noktada hareketle uyumun sorunsuz bir şekilde gerçekleşebilmesi için bireyin beceri ve yetenekleri ile açık bir şekilde tanımlanmış,tutarlık gösteren sosyal rol talepleri arasında uyum olmalıdır.Başka bir ifade ile stres,kişinin beceri ve yetenekleri ile sosyal rol beklentileri arasında uyumsuzluk olduğunda ortaya çıkar.Bu durumda Sosyal rol beklentileri bireyce karmaşık ya da çelişkili olarak değerlendirilmekte,bu da strese yol açar.Bu stres sonucunda birey gerilemekte ve depresyon gibi olumsuz durumları yaşayabilmektedir.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PSİKOANALİTİK YAKLAŞIM</a:t>
            </a:r>
            <a:endParaRPr lang="tr-TR"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b="1" dirty="0" err="1"/>
              <a:t>Psikanalitik</a:t>
            </a:r>
            <a:r>
              <a:rPr lang="tr-TR" b="1" dirty="0"/>
              <a:t> kuram</a:t>
            </a:r>
            <a:r>
              <a:rPr lang="tr-TR" dirty="0"/>
              <a:t>ın temel varsayımı, davranışlarımızın bilinçdışı süreçler tarafından yönlendirildiğidir. </a:t>
            </a:r>
            <a:r>
              <a:rPr lang="tr-TR" b="1" dirty="0" err="1">
                <a:hlinkClick r:id="rId2"/>
              </a:rPr>
              <a:t>Wundt</a:t>
            </a:r>
            <a:r>
              <a:rPr lang="tr-TR" dirty="0"/>
              <a:t>; </a:t>
            </a:r>
            <a:r>
              <a:rPr lang="tr-TR" dirty="0" err="1"/>
              <a:t>Titchener</a:t>
            </a:r>
            <a:r>
              <a:rPr lang="tr-TR" dirty="0"/>
              <a:t>, </a:t>
            </a:r>
            <a:r>
              <a:rPr lang="tr-TR" b="1" dirty="0">
                <a:hlinkClick r:id="rId3"/>
              </a:rPr>
              <a:t>James</a:t>
            </a:r>
            <a:r>
              <a:rPr lang="tr-TR" dirty="0"/>
              <a:t>, </a:t>
            </a:r>
            <a:r>
              <a:rPr lang="tr-TR" dirty="0" err="1"/>
              <a:t>Wertheimer</a:t>
            </a:r>
            <a:r>
              <a:rPr lang="tr-TR" dirty="0"/>
              <a:t> ve diğerleri zihnin tamamıyla bilinçli deneyimlerden oluştuğunu düşünürken, Freud bilinçli zihnin, buzdağının sadece görünen ucu olduğunu, zihinsel etkinliklerin çoğunun bilinçdışı olduğunu iddia </a:t>
            </a:r>
            <a:r>
              <a:rPr lang="tr-TR" dirty="0" smtClean="0"/>
              <a:t>etmiştir. </a:t>
            </a:r>
            <a:r>
              <a:rPr lang="tr-TR" dirty="0"/>
              <a:t>Freud’a göre, bilinçdışı arzu, korku ve çatışmaların kökeni doğuştan getirdiğimiz bir takım içgüdülerdir. </a:t>
            </a:r>
            <a:r>
              <a:rPr lang="tr-TR" dirty="0" err="1"/>
              <a:t>Başlıcaları</a:t>
            </a:r>
            <a:r>
              <a:rPr lang="tr-TR" dirty="0"/>
              <a:t> cinsellik ve saldırganlık olan bu içgüdülerin doyumu, genellikle, çocukluk sırasında anne-baba tarafından toplumsal kurallar çerçevesinde sınırlandırılır ve hatta tümden yasaklanabilir.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a:t>Sınırlandırılan ya da yasaklanan içgüdüler bilinçten uzaklaştırılarak, bilinçdışına bastırılırlar ve fakat davranışı etkilemeye devam ederler. İşte bu bastırılmış bilinçdışı içerikler, Freud’a göre, rüyalar, dil sürçmeleri, ruhsal hastalık belirtileri biçiminde ortaya çıkabildiği gibi sanat ve edebiyat eseri olarak da dışa vurulabilirler </a:t>
            </a:r>
            <a:r>
              <a:rPr lang="tr-TR" dirty="0" smtClean="0"/>
              <a:t>.Bir </a:t>
            </a:r>
            <a:r>
              <a:rPr lang="tr-TR" dirty="0"/>
              <a:t>tedavi biçimi olarak da psikanalizin hedefi, bilinçdışına bastırılan çocukluk deneyimlerini, hastanın bilincine getirmek ve böylelikle çatışmayı çözmesini sağlamaktır </a:t>
            </a:r>
            <a:r>
              <a:rPr lang="tr-TR" dirty="0" smtClean="0"/>
              <a:t>. Freud’un </a:t>
            </a:r>
            <a:r>
              <a:rPr lang="tr-TR" dirty="0"/>
              <a:t>yaklaşımı, akademik psikoloji tarafından yaygın kabul görmemiş ve çeşitli biçimlerde eleştirilmiştir. En sık dile getirilen eleştiri, </a:t>
            </a:r>
            <a:r>
              <a:rPr lang="tr-TR" dirty="0" err="1"/>
              <a:t>psikanalitik</a:t>
            </a:r>
            <a:r>
              <a:rPr lang="tr-TR" dirty="0"/>
              <a:t> yaklaşımın nesnellikten uzak olduğu; büyük ölçüde öznel yorumlara dayandığıdır. Ancak her şeye rağmen, Freud’un yaklaşımının psikolojide, diğer sosyal bilimlerde ve sanatta derin bir etkisi olduğunu söylemek gerekir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Bu </a:t>
            </a:r>
            <a:r>
              <a:rPr lang="tr-TR" dirty="0"/>
              <a:t>ekol insan davranışlarının sadece bilinçli süreçlerle açıklanamayacağını öne sürmüş, psikoloji biliminin bilinçaltını da incelemesi gerektiğini savunmuştur. Ekol 1895’te kurulmuştur. Bu ekolün kurucusu S. Freud (</a:t>
            </a:r>
            <a:r>
              <a:rPr lang="tr-TR" dirty="0" err="1"/>
              <a:t>Froyd</a:t>
            </a:r>
            <a:r>
              <a:rPr lang="tr-TR" dirty="0"/>
              <a:t>, 1856-1939), ekolde yer alan diğer kişiler ise </a:t>
            </a:r>
            <a:r>
              <a:rPr lang="tr-TR" b="1" dirty="0">
                <a:hlinkClick r:id="rId2"/>
              </a:rPr>
              <a:t>C. G. </a:t>
            </a:r>
            <a:r>
              <a:rPr lang="tr-TR" b="1" dirty="0" err="1">
                <a:hlinkClick r:id="rId2"/>
              </a:rPr>
              <a:t>Jung</a:t>
            </a:r>
            <a:r>
              <a:rPr lang="tr-TR" dirty="0"/>
              <a:t> (</a:t>
            </a:r>
            <a:r>
              <a:rPr lang="tr-TR" dirty="0" err="1"/>
              <a:t>Yung</a:t>
            </a:r>
            <a:r>
              <a:rPr lang="tr-TR" dirty="0"/>
              <a:t>, 1875-1961), </a:t>
            </a:r>
            <a:r>
              <a:rPr lang="tr-TR" b="1" dirty="0">
                <a:hlinkClick r:id="rId3"/>
              </a:rPr>
              <a:t>A. Adler</a:t>
            </a:r>
            <a:r>
              <a:rPr lang="tr-TR" dirty="0"/>
              <a:t> (Adler, 1870-1937), K. </a:t>
            </a:r>
            <a:r>
              <a:rPr lang="tr-TR" dirty="0" err="1"/>
              <a:t>Horney</a:t>
            </a:r>
            <a:r>
              <a:rPr lang="tr-TR" dirty="0"/>
              <a:t> (</a:t>
            </a:r>
            <a:r>
              <a:rPr lang="tr-TR" dirty="0" err="1"/>
              <a:t>Horni</a:t>
            </a:r>
            <a:r>
              <a:rPr lang="tr-TR" dirty="0"/>
              <a:t>, 1885-1952), </a:t>
            </a:r>
            <a:r>
              <a:rPr lang="tr-TR" b="1" dirty="0">
                <a:hlinkClick r:id="rId4"/>
              </a:rPr>
              <a:t>E. </a:t>
            </a:r>
            <a:r>
              <a:rPr lang="tr-TR" b="1" dirty="0" err="1">
                <a:hlinkClick r:id="rId4"/>
              </a:rPr>
              <a:t>Fromm</a:t>
            </a:r>
            <a:r>
              <a:rPr lang="tr-TR" dirty="0"/>
              <a:t> (</a:t>
            </a:r>
            <a:r>
              <a:rPr lang="tr-TR" dirty="0" err="1"/>
              <a:t>From</a:t>
            </a:r>
            <a:r>
              <a:rPr lang="tr-TR" dirty="0"/>
              <a:t>, 1900-1980), E. </a:t>
            </a:r>
            <a:r>
              <a:rPr lang="tr-TR" dirty="0" err="1"/>
              <a:t>Erikson</a:t>
            </a:r>
            <a:r>
              <a:rPr lang="tr-TR" dirty="0"/>
              <a:t> (</a:t>
            </a:r>
            <a:r>
              <a:rPr lang="tr-TR" dirty="0" err="1"/>
              <a:t>Erikson</a:t>
            </a:r>
            <a:r>
              <a:rPr lang="tr-TR" dirty="0"/>
              <a:t>, 1902-1994)’dur. Çağdaş psikolojiye etkisi: Bilinçaltının </a:t>
            </a:r>
            <a:r>
              <a:rPr lang="tr-TR" dirty="0" err="1"/>
              <a:t>güdüleyici</a:t>
            </a:r>
            <a:r>
              <a:rPr lang="tr-TR" dirty="0"/>
              <a:t> kuvvetlerinin, bunlar arasındaki çatışmaların ve bu çatışmaların davranışa etkilerinin incelenmesi.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4480" y="285728"/>
            <a:ext cx="8229600" cy="1143000"/>
          </a:xfrm>
        </p:spPr>
        <p:txBody>
          <a:bodyPr/>
          <a:lstStyle/>
          <a:p>
            <a:r>
              <a:rPr lang="tr-TR" dirty="0" smtClean="0">
                <a:solidFill>
                  <a:srgbClr val="FF0000"/>
                </a:solidFill>
              </a:rPr>
              <a:t>STRES TÜRLERİ</a:t>
            </a:r>
            <a:endParaRPr lang="tr-TR" dirty="0">
              <a:solidFill>
                <a:srgbClr val="FF0000"/>
              </a:solidFill>
            </a:endParaRPr>
          </a:p>
        </p:txBody>
      </p:sp>
      <p:sp>
        <p:nvSpPr>
          <p:cNvPr id="3" name="2 İçerik Yer Tutucusu"/>
          <p:cNvSpPr>
            <a:spLocks noGrp="1"/>
          </p:cNvSpPr>
          <p:nvPr>
            <p:ph idx="1"/>
          </p:nvPr>
        </p:nvSpPr>
        <p:spPr>
          <a:xfrm>
            <a:off x="0" y="1428736"/>
            <a:ext cx="8929718" cy="5643578"/>
          </a:xfrm>
        </p:spPr>
        <p:txBody>
          <a:bodyPr>
            <a:normAutofit/>
          </a:bodyPr>
          <a:lstStyle/>
          <a:p>
            <a:pPr>
              <a:buNone/>
            </a:pPr>
            <a:r>
              <a:rPr lang="tr-TR" sz="2000" b="1" dirty="0" smtClean="0">
                <a:solidFill>
                  <a:srgbClr val="C00000"/>
                </a:solidFill>
              </a:rPr>
              <a:t>    ÖSTRES(EUSTRES,OLUMLU); </a:t>
            </a:r>
            <a:r>
              <a:rPr lang="tr-TR" sz="2000" dirty="0" smtClean="0"/>
              <a:t>Gerekli ve yararlı olan stres(Karşıya geçerken hızlı ve dikkatli davranmak, sınavlara hazırlanırken duyulan stres),</a:t>
            </a:r>
          </a:p>
          <a:p>
            <a:pPr marL="274320" indent="-274320">
              <a:buNone/>
              <a:defRPr/>
            </a:pPr>
            <a:r>
              <a:rPr lang="tr-TR" sz="2000" b="1" dirty="0" smtClean="0">
                <a:solidFill>
                  <a:srgbClr val="C00000"/>
                </a:solidFill>
              </a:rPr>
              <a:t>    DİSTRES(OLUMSUZ); </a:t>
            </a:r>
            <a:r>
              <a:rPr lang="tr-TR" sz="2000" dirty="0"/>
              <a:t>Zararlı olan,yüksek dozda stres,ilgi alanıyla ilgili,(Karşıya geçerken,üzerine gelen bir araçla karşılaşmak,yakınında ölümcül hastalık tanısı, çok sevilen birinin ölümü),</a:t>
            </a:r>
          </a:p>
          <a:p>
            <a:pPr marL="274320" indent="-274320">
              <a:buNone/>
              <a:defRPr/>
            </a:pPr>
            <a:r>
              <a:rPr lang="tr-TR" sz="2000" b="1" dirty="0"/>
              <a:t>Stres,</a:t>
            </a:r>
          </a:p>
          <a:p>
            <a:pPr marL="457200" indent="-457200">
              <a:buFont typeface="+mj-lt"/>
              <a:buAutoNum type="arabicPeriod"/>
              <a:defRPr/>
            </a:pPr>
            <a:r>
              <a:rPr lang="tr-TR" sz="2000" dirty="0" err="1"/>
              <a:t>Östres</a:t>
            </a:r>
            <a:r>
              <a:rPr lang="tr-TR" sz="2000" dirty="0"/>
              <a:t>, belli ölçüde(uygun dozda) ise, yararlıdır, fiziksel ve ruhsal değişime büyüme ve olgunlaşmaya katkı sağlar,</a:t>
            </a:r>
          </a:p>
          <a:p>
            <a:pPr marL="457200" indent="-457200">
              <a:buFont typeface="+mj-lt"/>
              <a:buAutoNum type="arabicPeriod"/>
              <a:defRPr/>
            </a:pPr>
            <a:r>
              <a:rPr lang="tr-TR" sz="2000" dirty="0" err="1"/>
              <a:t>Distres</a:t>
            </a:r>
            <a:r>
              <a:rPr lang="tr-TR" sz="2000" dirty="0"/>
              <a:t>, aşırı dozda ise, hastalıklara yol açar, sağlığı ve sosyal yaşamı kötü etkiler,</a:t>
            </a:r>
          </a:p>
          <a:p>
            <a:pPr>
              <a:buNone/>
            </a:pPr>
            <a:r>
              <a:rPr lang="tr-TR" sz="2000" b="1" dirty="0" smtClean="0">
                <a:solidFill>
                  <a:srgbClr val="C00000"/>
                </a:solidFill>
              </a:rPr>
              <a:t>      </a:t>
            </a:r>
          </a:p>
          <a:p>
            <a:pPr>
              <a:buNone/>
            </a:pPr>
            <a:r>
              <a:rPr lang="tr-TR" sz="2000" b="1" dirty="0">
                <a:solidFill>
                  <a:srgbClr val="C00000"/>
                </a:solidFill>
              </a:rPr>
              <a:t> </a:t>
            </a:r>
            <a:r>
              <a:rPr lang="tr-TR" sz="2000" b="1" dirty="0" smtClean="0">
                <a:solidFill>
                  <a:srgbClr val="C00000"/>
                </a:solidFill>
              </a:rPr>
              <a:t>           </a:t>
            </a:r>
            <a:r>
              <a:rPr lang="tr-TR" sz="2000" b="1" dirty="0" smtClean="0">
                <a:solidFill>
                  <a:srgbClr val="FF0000"/>
                </a:solidFill>
              </a:rPr>
              <a:t>“STRESİN AZI KARAR,ÇOĞU ZARAR”</a:t>
            </a:r>
            <a:endParaRPr lang="tr-TR" sz="20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214422"/>
            <a:ext cx="8229600" cy="1143000"/>
          </a:xfrm>
        </p:spPr>
        <p:txBody>
          <a:bodyPr>
            <a:normAutofit fontScale="90000"/>
          </a:bodyPr>
          <a:lstStyle/>
          <a:p>
            <a:r>
              <a:rPr lang="tr-TR" dirty="0" err="1" smtClean="0">
                <a:solidFill>
                  <a:srgbClr val="C00000"/>
                </a:solidFill>
              </a:rPr>
              <a:t>Distres</a:t>
            </a:r>
            <a:r>
              <a:rPr lang="tr-TR" dirty="0" smtClean="0">
                <a:solidFill>
                  <a:srgbClr val="C00000"/>
                </a:solidFill>
              </a:rPr>
              <a:t> (OLUMSUZ)  Türü Stresin Belirtileri</a:t>
            </a:r>
            <a:endParaRPr lang="tr-TR" dirty="0"/>
          </a:p>
        </p:txBody>
      </p:sp>
      <p:sp>
        <p:nvSpPr>
          <p:cNvPr id="3" name="2 İçerik Yer Tutucusu"/>
          <p:cNvSpPr>
            <a:spLocks noGrp="1"/>
          </p:cNvSpPr>
          <p:nvPr>
            <p:ph idx="1"/>
          </p:nvPr>
        </p:nvSpPr>
        <p:spPr>
          <a:xfrm>
            <a:off x="428596" y="2468880"/>
            <a:ext cx="8229600" cy="4389120"/>
          </a:xfrm>
        </p:spPr>
        <p:txBody>
          <a:bodyPr>
            <a:normAutofit lnSpcReduction="10000"/>
          </a:bodyPr>
          <a:lstStyle/>
          <a:p>
            <a:pPr>
              <a:buNone/>
            </a:pPr>
            <a:r>
              <a:rPr lang="tr-TR" altLang="tr-TR" b="1" dirty="0" smtClean="0"/>
              <a:t>a.GENEL UYUM SENDROMU DÖNGÜSÜ(</a:t>
            </a:r>
            <a:r>
              <a:rPr lang="tr-TR" altLang="tr-TR" b="1" dirty="0" err="1" smtClean="0"/>
              <a:t>Selye’nin</a:t>
            </a:r>
            <a:r>
              <a:rPr lang="tr-TR" altLang="tr-TR" b="1" dirty="0" smtClean="0"/>
              <a:t> tanımladığı);</a:t>
            </a:r>
          </a:p>
          <a:p>
            <a:pPr>
              <a:buNone/>
            </a:pPr>
            <a:r>
              <a:rPr lang="tr-TR" altLang="tr-TR" dirty="0" smtClean="0"/>
              <a:t>a.1.Alarm Dönemi,</a:t>
            </a:r>
          </a:p>
          <a:p>
            <a:pPr>
              <a:buNone/>
            </a:pPr>
            <a:r>
              <a:rPr lang="tr-TR" altLang="tr-TR" dirty="0" smtClean="0"/>
              <a:t>a.2.Direnme-Uyum (Direnç) Dönemi,</a:t>
            </a:r>
          </a:p>
          <a:p>
            <a:pPr>
              <a:buNone/>
            </a:pPr>
            <a:r>
              <a:rPr lang="tr-TR" altLang="tr-TR" dirty="0" smtClean="0"/>
              <a:t>a.3.Tükenme Dönemi,</a:t>
            </a:r>
          </a:p>
          <a:p>
            <a:pPr>
              <a:buNone/>
            </a:pPr>
            <a:endParaRPr lang="tr-TR" dirty="0" smtClean="0"/>
          </a:p>
          <a:p>
            <a:pPr>
              <a:buNone/>
            </a:pPr>
            <a:r>
              <a:rPr lang="tr-TR" altLang="tr-TR" b="1" dirty="0" smtClean="0"/>
              <a:t>b.ORGANİZMA İLE İLGİLİ BELİRTİLER; </a:t>
            </a:r>
          </a:p>
          <a:p>
            <a:pPr>
              <a:buNone/>
            </a:pPr>
            <a:r>
              <a:rPr lang="tr-TR" altLang="tr-TR" dirty="0" smtClean="0"/>
              <a:t>b.1.Fiziksel Belirtiler,</a:t>
            </a:r>
          </a:p>
          <a:p>
            <a:pPr>
              <a:buNone/>
            </a:pPr>
            <a:r>
              <a:rPr lang="tr-TR" altLang="tr-TR" dirty="0" smtClean="0"/>
              <a:t>b.2.Psikolojik Belirtiler,</a:t>
            </a:r>
          </a:p>
          <a:p>
            <a:pPr>
              <a:buNone/>
            </a:pPr>
            <a:r>
              <a:rPr lang="tr-TR" altLang="tr-TR" dirty="0" smtClean="0"/>
              <a:t>b.3.Davranışsal Belirtiler,</a:t>
            </a:r>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normAutofit fontScale="90000"/>
          </a:bodyPr>
          <a:lstStyle/>
          <a:p>
            <a:r>
              <a:rPr lang="tr-TR" b="1" dirty="0" smtClean="0">
                <a:solidFill>
                  <a:srgbClr val="C00000"/>
                </a:solidFill>
              </a:rPr>
              <a:t>Genel Uyum Sendromu Döngüsü(</a:t>
            </a:r>
            <a:r>
              <a:rPr lang="tr-TR" b="1" dirty="0" err="1" smtClean="0">
                <a:solidFill>
                  <a:srgbClr val="C00000"/>
                </a:solidFill>
              </a:rPr>
              <a:t>Selye</a:t>
            </a:r>
            <a:r>
              <a:rPr lang="tr-TR" b="1" dirty="0" smtClean="0">
                <a:solidFill>
                  <a:srgbClr val="C00000"/>
                </a:solidFill>
              </a:rPr>
              <a:t>)</a:t>
            </a:r>
            <a:endParaRPr lang="tr-TR" dirty="0"/>
          </a:p>
        </p:txBody>
      </p:sp>
      <p:sp>
        <p:nvSpPr>
          <p:cNvPr id="3" name="2 İçerik Yer Tutucusu"/>
          <p:cNvSpPr>
            <a:spLocks noGrp="1"/>
          </p:cNvSpPr>
          <p:nvPr>
            <p:ph idx="1"/>
          </p:nvPr>
        </p:nvSpPr>
        <p:spPr>
          <a:xfrm>
            <a:off x="500034" y="2468880"/>
            <a:ext cx="8229600" cy="4389120"/>
          </a:xfrm>
        </p:spPr>
        <p:txBody>
          <a:bodyPr>
            <a:normAutofit fontScale="92500"/>
          </a:bodyPr>
          <a:lstStyle/>
          <a:p>
            <a:pPr marL="274320" indent="-274320">
              <a:buNone/>
              <a:defRPr/>
            </a:pPr>
            <a:r>
              <a:rPr lang="tr-TR" b="1" dirty="0">
                <a:solidFill>
                  <a:srgbClr val="C00000"/>
                </a:solidFill>
              </a:rPr>
              <a:t>1.ALARM DÖNEMİ;</a:t>
            </a:r>
          </a:p>
          <a:p>
            <a:pPr marL="274320" indent="-274320">
              <a:buFont typeface="Wingdings"/>
              <a:buChar char=""/>
              <a:defRPr/>
            </a:pPr>
            <a:r>
              <a:rPr lang="tr-TR" dirty="0"/>
              <a:t>Stres Kaynağı-Organizma-</a:t>
            </a:r>
            <a:r>
              <a:rPr lang="tr-TR" b="1" dirty="0"/>
              <a:t>SAVAŞ </a:t>
            </a:r>
            <a:r>
              <a:rPr lang="tr-TR" dirty="0"/>
              <a:t>ya da </a:t>
            </a:r>
            <a:r>
              <a:rPr lang="tr-TR" b="1" dirty="0"/>
              <a:t>KAÇ TEPKİSİ,</a:t>
            </a:r>
          </a:p>
          <a:p>
            <a:pPr marL="274320" indent="-274320">
              <a:buFont typeface="Wingdings"/>
              <a:buChar char=""/>
              <a:defRPr/>
            </a:pPr>
            <a:r>
              <a:rPr lang="tr-TR" dirty="0"/>
              <a:t>Bu tepki sırasında organizmada,ani </a:t>
            </a:r>
            <a:r>
              <a:rPr lang="tr-TR" b="1" dirty="0"/>
              <a:t>ADRENALİN </a:t>
            </a:r>
            <a:r>
              <a:rPr lang="tr-TR" dirty="0" err="1"/>
              <a:t>salınımı</a:t>
            </a:r>
            <a:r>
              <a:rPr lang="tr-TR" dirty="0"/>
              <a:t>;</a:t>
            </a:r>
          </a:p>
          <a:p>
            <a:pPr marL="274320" indent="-274320">
              <a:buFont typeface="Wingdings"/>
              <a:buChar char=""/>
              <a:defRPr/>
            </a:pPr>
            <a:r>
              <a:rPr lang="tr-TR" dirty="0"/>
              <a:t>Kalp atışı artar,</a:t>
            </a:r>
          </a:p>
          <a:p>
            <a:pPr marL="274320" indent="-274320">
              <a:buFont typeface="Wingdings"/>
              <a:buChar char=""/>
              <a:defRPr/>
            </a:pPr>
            <a:r>
              <a:rPr lang="tr-TR" dirty="0"/>
              <a:t>Solunum hızlanır,</a:t>
            </a:r>
          </a:p>
          <a:p>
            <a:pPr marL="274320" indent="-274320">
              <a:buFont typeface="Wingdings"/>
              <a:buChar char=""/>
              <a:defRPr/>
            </a:pPr>
            <a:r>
              <a:rPr lang="tr-TR" dirty="0"/>
              <a:t>Tansiyon yükselir, </a:t>
            </a:r>
          </a:p>
          <a:p>
            <a:pPr marL="274320" indent="-274320">
              <a:buFont typeface="Wingdings"/>
              <a:buChar char=""/>
              <a:defRPr/>
            </a:pPr>
            <a:r>
              <a:rPr lang="tr-TR" dirty="0"/>
              <a:t>Bu süreçte bazen stres etmeni organizmanın dayanamayacağı ölçüde çok güçlü ise,birkaç saat/gün içinde </a:t>
            </a:r>
            <a:r>
              <a:rPr lang="tr-TR" b="1" dirty="0"/>
              <a:t>ÖLÜM,</a:t>
            </a:r>
          </a:p>
          <a:p>
            <a:pPr marL="274320" indent="-274320">
              <a:buNone/>
              <a:defRPr/>
            </a:pPr>
            <a:r>
              <a:rPr lang="tr-TR" dirty="0"/>
              <a:t>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a:spLocks noGrp="1"/>
          </p:cNvSpPr>
          <p:nvPr>
            <p:ph idx="1"/>
          </p:nvPr>
        </p:nvSpPr>
        <p:spPr>
          <a:xfrm>
            <a:off x="323850" y="1268413"/>
            <a:ext cx="3790950" cy="4903787"/>
          </a:xfrm>
        </p:spPr>
        <p:txBody>
          <a:bodyPr>
            <a:normAutofit/>
          </a:bodyPr>
          <a:lstStyle/>
          <a:p>
            <a:pPr marL="274320" indent="-274320" eaLnBrk="1" fontAlgn="auto" hangingPunct="1">
              <a:spcAft>
                <a:spcPts val="0"/>
              </a:spcAft>
              <a:buNone/>
              <a:defRPr/>
            </a:pPr>
            <a:r>
              <a:rPr lang="tr-TR" b="1" dirty="0" smtClean="0">
                <a:solidFill>
                  <a:srgbClr val="C00000"/>
                </a:solidFill>
              </a:rPr>
              <a:t>   STRESİN </a:t>
            </a:r>
            <a:r>
              <a:rPr lang="tr-TR" b="1" dirty="0">
                <a:solidFill>
                  <a:srgbClr val="C00000"/>
                </a:solidFill>
              </a:rPr>
              <a:t>ORTAK ÜÇ BİLEŞENİ;</a:t>
            </a:r>
          </a:p>
          <a:p>
            <a:pPr marL="457200" indent="-457200" eaLnBrk="1" fontAlgn="auto" hangingPunct="1">
              <a:spcAft>
                <a:spcPts val="0"/>
              </a:spcAft>
              <a:buFont typeface="+mj-lt"/>
              <a:buAutoNum type="alphaLcPeriod"/>
              <a:defRPr/>
            </a:pPr>
            <a:r>
              <a:rPr lang="tr-TR" dirty="0"/>
              <a:t>Olumsuz </a:t>
            </a:r>
            <a:r>
              <a:rPr lang="tr-TR" b="1" dirty="0"/>
              <a:t>uyaran,</a:t>
            </a:r>
          </a:p>
          <a:p>
            <a:pPr marL="457200" indent="-457200" eaLnBrk="1" fontAlgn="auto" hangingPunct="1">
              <a:spcAft>
                <a:spcPts val="0"/>
              </a:spcAft>
              <a:buFont typeface="+mj-lt"/>
              <a:buAutoNum type="alphaLcPeriod"/>
              <a:defRPr/>
            </a:pPr>
            <a:r>
              <a:rPr lang="tr-TR" dirty="0"/>
              <a:t>Organizmanın </a:t>
            </a:r>
            <a:r>
              <a:rPr lang="tr-TR" b="1" dirty="0"/>
              <a:t>tepkisi,</a:t>
            </a:r>
          </a:p>
          <a:p>
            <a:pPr marL="457200" indent="-457200" eaLnBrk="1" fontAlgn="auto" hangingPunct="1">
              <a:spcAft>
                <a:spcPts val="0"/>
              </a:spcAft>
              <a:buFont typeface="+mj-lt"/>
              <a:buAutoNum type="alphaLcPeriod"/>
              <a:defRPr/>
            </a:pPr>
            <a:r>
              <a:rPr lang="tr-TR" dirty="0"/>
              <a:t>Organizmanın </a:t>
            </a:r>
            <a:r>
              <a:rPr lang="tr-TR" b="1" dirty="0"/>
              <a:t>etkilenmesi(Olumlu/Olumsuz),</a:t>
            </a:r>
          </a:p>
          <a:p>
            <a:pPr>
              <a:defRPr/>
            </a:pPr>
            <a:endParaRPr lang="tr-TR" dirty="0"/>
          </a:p>
        </p:txBody>
      </p:sp>
      <p:sp>
        <p:nvSpPr>
          <p:cNvPr id="7" name="İçerik Yer Tutucusu 3"/>
          <p:cNvSpPr txBox="1">
            <a:spLocks/>
          </p:cNvSpPr>
          <p:nvPr/>
        </p:nvSpPr>
        <p:spPr>
          <a:xfrm>
            <a:off x="4810125" y="857232"/>
            <a:ext cx="4333875" cy="3546489"/>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Tx/>
              <a:buSzTx/>
              <a:tabLst/>
              <a:defRPr/>
            </a:pPr>
            <a:r>
              <a:rPr kumimoji="0" lang="tr-TR" sz="2800" b="1" i="0" u="none" strike="noStrike" kern="1200" cap="none" spc="0" normalizeH="0" baseline="0" noProof="0" dirty="0" smtClean="0">
                <a:ln>
                  <a:noFill/>
                </a:ln>
                <a:solidFill>
                  <a:srgbClr val="C00000"/>
                </a:solidFill>
                <a:effectLst/>
                <a:uLnTx/>
                <a:uFillTx/>
                <a:latin typeface="+mn-lt"/>
                <a:ea typeface="+mn-ea"/>
                <a:cs typeface="+mn-cs"/>
              </a:rPr>
              <a:t>   STRESLE İLGİLİ KAVRAMLAR;</a:t>
            </a:r>
          </a:p>
          <a:p>
            <a:pPr marL="457200" marR="0" lvl="0" indent="-4572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Gerginlik/Gerilim,</a:t>
            </a:r>
          </a:p>
          <a:p>
            <a:pPr marL="457200" marR="0" lvl="0" indent="-4572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 Şiddet,</a:t>
            </a:r>
          </a:p>
          <a:p>
            <a:pPr marL="457200" marR="0" lvl="0" indent="-4572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 Baskı,</a:t>
            </a:r>
          </a:p>
          <a:p>
            <a:pPr marL="457200" marR="0" lvl="0" indent="-4572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 Depresyon,</a:t>
            </a:r>
          </a:p>
          <a:p>
            <a:pPr marL="457200" marR="0" lvl="0" indent="-4572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 Zor,</a:t>
            </a:r>
          </a:p>
          <a:p>
            <a:pPr marL="457200" marR="0" lvl="0" indent="-4572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 Tükenme,</a:t>
            </a:r>
          </a:p>
          <a:p>
            <a:pPr marL="457200" marR="0" lvl="0" indent="-4572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 Sıkıntı,</a:t>
            </a:r>
          </a:p>
          <a:p>
            <a:pPr marL="457200" marR="0" lvl="0" indent="-4572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 Kaygı, endişe</a:t>
            </a:r>
          </a:p>
          <a:p>
            <a:pPr marL="457200" marR="0" lvl="0" indent="-4572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 Huzursuzluk,</a:t>
            </a:r>
          </a:p>
          <a:p>
            <a:pPr marL="457200" marR="0" lvl="0" indent="-457200" algn="l" defTabSz="914400" rtl="0" eaLnBrk="1" fontAlgn="auto" latinLnBrk="0" hangingPunct="1">
              <a:lnSpc>
                <a:spcPct val="100000"/>
              </a:lnSpc>
              <a:spcBef>
                <a:spcPct val="20000"/>
              </a:spcBef>
              <a:spcAft>
                <a:spcPts val="0"/>
              </a:spcAft>
              <a:buClrTx/>
              <a:buSzTx/>
              <a:buFont typeface="+mj-lt"/>
              <a:buAutoNum type="alphaLcPeriod"/>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 Çatışma,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marL="0" indent="0">
              <a:buNone/>
              <a:defRPr/>
            </a:pPr>
            <a:r>
              <a:rPr lang="tr-TR" b="1" dirty="0">
                <a:solidFill>
                  <a:srgbClr val="C00000"/>
                </a:solidFill>
              </a:rPr>
              <a:t>2.DİRENME/UYUM(DİRENÇ) DÖNEMİ;</a:t>
            </a:r>
          </a:p>
          <a:p>
            <a:pPr marL="274320" indent="-274320">
              <a:buFont typeface="Wingdings"/>
              <a:buChar char=""/>
              <a:defRPr/>
            </a:pPr>
            <a:r>
              <a:rPr lang="tr-TR" dirty="0" smtClean="0"/>
              <a:t>Stres </a:t>
            </a:r>
            <a:r>
              <a:rPr lang="tr-TR" dirty="0"/>
              <a:t>kaynağına uyum sağlanabilirse, her şey normale döner,</a:t>
            </a:r>
          </a:p>
          <a:p>
            <a:pPr marL="274320" indent="-274320">
              <a:buFont typeface="Wingdings"/>
              <a:buChar char=""/>
              <a:defRPr/>
            </a:pPr>
            <a:r>
              <a:rPr lang="tr-TR" dirty="0"/>
              <a:t>Önceki süreçte kaybedilen enerji yeniden kazanılmaya ve organizmadaki tahribat giderilmeye başlanır,</a:t>
            </a:r>
          </a:p>
          <a:p>
            <a:pPr marL="274320" indent="-274320">
              <a:buFont typeface="Wingdings"/>
              <a:buChar char=""/>
              <a:defRPr/>
            </a:pPr>
            <a:r>
              <a:rPr lang="tr-TR" dirty="0"/>
              <a:t>Stres etmenlerine uyum gösterilerek başa çıkma öğrenilir,</a:t>
            </a:r>
          </a:p>
          <a:p>
            <a:pPr marL="274320" indent="-274320">
              <a:buFont typeface="Wingdings"/>
              <a:buChar char=""/>
              <a:defRPr/>
            </a:pPr>
            <a:r>
              <a:rPr lang="tr-TR" dirty="0"/>
              <a:t>Sinir sistemi yeniden organizmadaki etkinliğini sürdürmeye başlar,</a:t>
            </a:r>
          </a:p>
          <a:p>
            <a:pPr marL="457200" indent="-457200">
              <a:buFont typeface="Wingdings" pitchFamily="2" charset="2"/>
              <a:buChar char="Ø"/>
              <a:defRPr/>
            </a:pPr>
            <a:r>
              <a:rPr lang="tr-TR" dirty="0"/>
              <a:t>Kalp atışı,</a:t>
            </a:r>
          </a:p>
          <a:p>
            <a:pPr marL="457200" indent="-457200">
              <a:buFont typeface="Wingdings" pitchFamily="2" charset="2"/>
              <a:buChar char="Ø"/>
              <a:defRPr/>
            </a:pPr>
            <a:r>
              <a:rPr lang="tr-TR" dirty="0"/>
              <a:t>Tansiyon,</a:t>
            </a:r>
          </a:p>
          <a:p>
            <a:pPr marL="457200" indent="-457200">
              <a:buFont typeface="Wingdings" pitchFamily="2" charset="2"/>
              <a:buChar char="Ø"/>
              <a:defRPr/>
            </a:pPr>
            <a:r>
              <a:rPr lang="tr-TR" dirty="0"/>
              <a:t>Solunum düzene girer,</a:t>
            </a:r>
          </a:p>
          <a:p>
            <a:pPr marL="457200" indent="-457200">
              <a:buFont typeface="Wingdings" pitchFamily="2" charset="2"/>
              <a:buChar char="Ø"/>
              <a:defRPr/>
            </a:pPr>
            <a:r>
              <a:rPr lang="tr-TR" dirty="0"/>
              <a:t>Kas gerilimi azalır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5483245"/>
          </a:xfrm>
        </p:spPr>
        <p:txBody>
          <a:bodyPr>
            <a:normAutofit fontScale="85000" lnSpcReduction="20000"/>
          </a:bodyPr>
          <a:lstStyle/>
          <a:p>
            <a:pPr marL="274320" indent="-274320">
              <a:buNone/>
              <a:defRPr/>
            </a:pPr>
            <a:r>
              <a:rPr lang="tr-TR" b="1" dirty="0">
                <a:solidFill>
                  <a:srgbClr val="C00000"/>
                </a:solidFill>
              </a:rPr>
              <a:t>3.TÜKENME DÖNEMİ;</a:t>
            </a:r>
          </a:p>
          <a:p>
            <a:pPr marL="274320" indent="-274320">
              <a:buFont typeface="Wingdings"/>
              <a:buChar char=""/>
              <a:defRPr/>
            </a:pPr>
            <a:r>
              <a:rPr lang="tr-TR" dirty="0"/>
              <a:t>Stres kaynakları ve yoğunluk derecesi azalmadığı sürece ya da artış gösterdiği durumlarda, bireyin gayreti kırılır ve davranışlarında normal dışılık ve hayal kırıklığı yaşanan evreye girilir.</a:t>
            </a:r>
          </a:p>
          <a:p>
            <a:pPr marL="274320" indent="-274320">
              <a:buFont typeface="Wingdings"/>
              <a:buChar char=""/>
              <a:defRPr/>
            </a:pPr>
            <a:r>
              <a:rPr lang="tr-TR" dirty="0"/>
              <a:t>Stres kaynağı ile başa çıkılamaz ve uyum sağlanamaz ise;</a:t>
            </a:r>
          </a:p>
          <a:p>
            <a:pPr marL="274320" indent="-274320">
              <a:buFont typeface="Wingdings" pitchFamily="2" charset="2"/>
              <a:buChar char="Ø"/>
              <a:defRPr/>
            </a:pPr>
            <a:r>
              <a:rPr lang="tr-TR" dirty="0"/>
              <a:t>   </a:t>
            </a:r>
            <a:r>
              <a:rPr lang="tr-TR" dirty="0" smtClean="0"/>
              <a:t>Fiziksel </a:t>
            </a:r>
            <a:r>
              <a:rPr lang="tr-TR" dirty="0"/>
              <a:t>potansiyel kullanılamaz,</a:t>
            </a:r>
          </a:p>
          <a:p>
            <a:pPr marL="274320" indent="-274320">
              <a:buFont typeface="Wingdings" pitchFamily="2" charset="2"/>
              <a:buChar char="Ø"/>
              <a:defRPr/>
            </a:pPr>
            <a:r>
              <a:rPr lang="tr-TR" dirty="0"/>
              <a:t>   Tükenme aşamasına girilir,</a:t>
            </a:r>
          </a:p>
          <a:p>
            <a:pPr marL="274320" indent="-274320">
              <a:buFont typeface="Wingdings" pitchFamily="2" charset="2"/>
              <a:buChar char="Ø"/>
              <a:defRPr/>
            </a:pPr>
            <a:r>
              <a:rPr lang="tr-TR" dirty="0"/>
              <a:t>   Kişi kendini tükenmiş hisseder,başka stres kaynaklarından kolayca etkilenir,</a:t>
            </a:r>
          </a:p>
          <a:p>
            <a:pPr marL="274320" indent="-274320">
              <a:buFont typeface="Wingdings" pitchFamily="2" charset="2"/>
              <a:buChar char="Ø"/>
              <a:defRPr/>
            </a:pPr>
            <a:r>
              <a:rPr lang="tr-TR" dirty="0"/>
              <a:t>   Alarm reaksiyonları yeniden ortaya çıkar,</a:t>
            </a:r>
          </a:p>
          <a:p>
            <a:pPr marL="274320" indent="-274320">
              <a:buFont typeface="Wingdings" pitchFamily="2" charset="2"/>
              <a:buChar char="Ø"/>
              <a:defRPr/>
            </a:pPr>
            <a:r>
              <a:rPr lang="tr-TR" dirty="0"/>
              <a:t>   Adaptasyon enerjisi tamamen tükenmiş ise,stres sonucu çeşitli hastalıklar ve ölüm meydana gelir,</a:t>
            </a:r>
          </a:p>
          <a:p>
            <a:pPr marL="0" indent="0">
              <a:buNone/>
              <a:defRPr/>
            </a:pPr>
            <a:r>
              <a:rPr lang="tr-TR" b="1" dirty="0">
                <a:solidFill>
                  <a:srgbClr val="C00000"/>
                </a:solidFill>
              </a:rPr>
              <a:t>Tükenmişlik Aşamaları ve Türleri(</a:t>
            </a:r>
            <a:r>
              <a:rPr lang="tr-TR" b="1" dirty="0" err="1">
                <a:solidFill>
                  <a:srgbClr val="C00000"/>
                </a:solidFill>
              </a:rPr>
              <a:t>Maslach</a:t>
            </a:r>
            <a:r>
              <a:rPr lang="tr-TR" b="1" dirty="0">
                <a:solidFill>
                  <a:srgbClr val="C00000"/>
                </a:solidFill>
              </a:rPr>
              <a:t>);</a:t>
            </a:r>
          </a:p>
          <a:p>
            <a:pPr>
              <a:buFont typeface="Wingdings" pitchFamily="2" charset="2"/>
              <a:buChar char="ü"/>
              <a:defRPr/>
            </a:pPr>
            <a:r>
              <a:rPr lang="tr-TR" b="1" dirty="0"/>
              <a:t>Duyarsızlaşma; </a:t>
            </a:r>
            <a:r>
              <a:rPr lang="tr-TR" dirty="0"/>
              <a:t>Olaylar karşısında umursamazlık,</a:t>
            </a:r>
          </a:p>
          <a:p>
            <a:pPr>
              <a:buFont typeface="Wingdings" pitchFamily="2" charset="2"/>
              <a:buChar char="ü"/>
              <a:defRPr/>
            </a:pPr>
            <a:r>
              <a:rPr lang="tr-TR" b="1" dirty="0"/>
              <a:t>Duygusal Tükenmişlik; </a:t>
            </a:r>
          </a:p>
          <a:p>
            <a:pPr>
              <a:buFont typeface="Wingdings" pitchFamily="2" charset="2"/>
              <a:buChar char="ü"/>
              <a:defRPr/>
            </a:pPr>
            <a:r>
              <a:rPr lang="tr-TR" b="1" dirty="0"/>
              <a:t>Kişisel Başarıda Düşme;</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Organizma İle İlgili Belirtiler</a:t>
            </a:r>
            <a:endParaRPr lang="tr-TR" dirty="0"/>
          </a:p>
        </p:txBody>
      </p:sp>
      <p:sp>
        <p:nvSpPr>
          <p:cNvPr id="3" name="2 İçerik Yer Tutucusu"/>
          <p:cNvSpPr>
            <a:spLocks noGrp="1"/>
          </p:cNvSpPr>
          <p:nvPr>
            <p:ph idx="1"/>
          </p:nvPr>
        </p:nvSpPr>
        <p:spPr/>
        <p:txBody>
          <a:bodyPr>
            <a:normAutofit fontScale="77500" lnSpcReduction="20000"/>
          </a:bodyPr>
          <a:lstStyle/>
          <a:p>
            <a:pPr marL="274320" indent="-274320">
              <a:buNone/>
              <a:defRPr/>
            </a:pPr>
            <a:r>
              <a:rPr lang="tr-TR" b="1" dirty="0"/>
              <a:t>1.FİZİKSEL BELİRTİLER;</a:t>
            </a:r>
            <a:endParaRPr lang="tr-TR" dirty="0"/>
          </a:p>
          <a:p>
            <a:pPr marL="274320" indent="-274320">
              <a:buFont typeface="Wingdings"/>
              <a:buChar char=""/>
              <a:defRPr/>
            </a:pPr>
            <a:r>
              <a:rPr lang="tr-TR" dirty="0"/>
              <a:t>Tansiyon yükselmesi, Kalp krizi,</a:t>
            </a:r>
          </a:p>
          <a:p>
            <a:pPr marL="274320" indent="-274320">
              <a:buFont typeface="Wingdings"/>
              <a:buChar char=""/>
              <a:defRPr/>
            </a:pPr>
            <a:r>
              <a:rPr lang="tr-TR" dirty="0"/>
              <a:t>Terleme; avuç içi, ayak tabanı, koltuk altı,</a:t>
            </a:r>
          </a:p>
          <a:p>
            <a:pPr marL="274320" indent="-274320">
              <a:buFont typeface="Wingdings"/>
              <a:buChar char=""/>
              <a:defRPr/>
            </a:pPr>
            <a:r>
              <a:rPr lang="tr-TR" dirty="0"/>
              <a:t>Nefes darlığı/Astım, Alerji, Döküntü,</a:t>
            </a:r>
          </a:p>
          <a:p>
            <a:pPr marL="274320" indent="-274320">
              <a:buFont typeface="Wingdings"/>
              <a:buChar char=""/>
              <a:defRPr/>
            </a:pPr>
            <a:r>
              <a:rPr lang="tr-TR" dirty="0"/>
              <a:t>Baş ağrısı; damarlarda daralma, kan akımında bozulma, kas hücrelerinde oksijen azlığı,</a:t>
            </a:r>
          </a:p>
          <a:p>
            <a:pPr marL="274320" indent="-274320">
              <a:buFont typeface="Wingdings"/>
              <a:buChar char=""/>
              <a:defRPr/>
            </a:pPr>
            <a:r>
              <a:rPr lang="tr-TR" dirty="0"/>
              <a:t>Yorgunluk,</a:t>
            </a:r>
          </a:p>
          <a:p>
            <a:pPr marL="274320" indent="-274320">
              <a:buFont typeface="Wingdings"/>
              <a:buChar char=""/>
              <a:defRPr/>
            </a:pPr>
            <a:r>
              <a:rPr lang="tr-TR" dirty="0"/>
              <a:t>Baş ağrısı, sırt ağrısı, kas ağrıları,</a:t>
            </a:r>
          </a:p>
          <a:p>
            <a:pPr marL="274320" indent="-274320">
              <a:buFont typeface="Wingdings"/>
              <a:buChar char=""/>
              <a:defRPr/>
            </a:pPr>
            <a:r>
              <a:rPr lang="tr-TR" dirty="0"/>
              <a:t>Uyku düzensizliği,</a:t>
            </a:r>
          </a:p>
          <a:p>
            <a:pPr marL="274320" indent="-274320">
              <a:buFont typeface="Wingdings"/>
              <a:buChar char=""/>
              <a:defRPr/>
            </a:pPr>
            <a:r>
              <a:rPr lang="tr-TR" dirty="0"/>
              <a:t>Kaza eğilimi</a:t>
            </a:r>
          </a:p>
          <a:p>
            <a:pPr marL="274320" indent="-274320">
              <a:buFont typeface="Wingdings"/>
              <a:buChar char=""/>
              <a:defRPr/>
            </a:pPr>
            <a:r>
              <a:rPr lang="tr-TR" dirty="0"/>
              <a:t>Sindirim bozukluğu:</a:t>
            </a:r>
          </a:p>
          <a:p>
            <a:pPr marL="274320" indent="-274320">
              <a:buFont typeface="Wingdings" pitchFamily="2" charset="2"/>
              <a:buChar char="Ø"/>
              <a:defRPr/>
            </a:pPr>
            <a:r>
              <a:rPr lang="tr-TR" dirty="0"/>
              <a:t>  İştah değişimi,</a:t>
            </a:r>
          </a:p>
          <a:p>
            <a:pPr marL="274320" indent="-274320">
              <a:buFont typeface="Wingdings" pitchFamily="2" charset="2"/>
              <a:buChar char="Ø"/>
              <a:defRPr/>
            </a:pPr>
            <a:r>
              <a:rPr lang="tr-TR" dirty="0"/>
              <a:t>  Mide bulantısı, Karın ağrısı, Diş gıcırdatma,</a:t>
            </a:r>
          </a:p>
          <a:p>
            <a:pPr marL="274320" indent="-274320">
              <a:buFont typeface="Wingdings" pitchFamily="2" charset="2"/>
              <a:buChar char="Ø"/>
              <a:defRPr/>
            </a:pPr>
            <a:r>
              <a:rPr lang="tr-TR" dirty="0"/>
              <a:t>  İshal/Kabızlık, Kolit, Hazımsızlık,Ülser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marL="274320" indent="-274320">
              <a:buNone/>
              <a:defRPr/>
            </a:pPr>
            <a:r>
              <a:rPr lang="tr-TR" sz="3400" b="1" dirty="0"/>
              <a:t>2.PSİKOLOJİK BELİRTİLER;</a:t>
            </a:r>
          </a:p>
          <a:p>
            <a:pPr marL="274320" indent="-274320">
              <a:buFont typeface="Wingdings"/>
              <a:buChar char=""/>
              <a:defRPr/>
            </a:pPr>
            <a:r>
              <a:rPr lang="tr-TR" dirty="0"/>
              <a:t>Gerginlik, hem bulgu, hem stres başlatır,</a:t>
            </a:r>
          </a:p>
          <a:p>
            <a:pPr marL="274320" indent="-274320">
              <a:buFont typeface="Wingdings"/>
              <a:buChar char=""/>
              <a:defRPr/>
            </a:pPr>
            <a:r>
              <a:rPr lang="tr-TR" dirty="0"/>
              <a:t>İş birliğinden  kaçınma; sosyal yaşantıdan uzaklaşma, yalnız yaşama, içe kapanıklık,</a:t>
            </a:r>
          </a:p>
          <a:p>
            <a:pPr marL="274320" indent="-274320">
              <a:buFont typeface="Wingdings"/>
              <a:buChar char=""/>
              <a:defRPr/>
            </a:pPr>
            <a:r>
              <a:rPr lang="tr-TR" dirty="0"/>
              <a:t>Sürekli ve yersiz endişe, kaygı, depresyon,</a:t>
            </a:r>
          </a:p>
          <a:p>
            <a:pPr marL="274320" indent="-274320">
              <a:buFont typeface="Wingdings"/>
              <a:buChar char=""/>
              <a:defRPr/>
            </a:pPr>
            <a:r>
              <a:rPr lang="tr-TR" dirty="0"/>
              <a:t>Yetersizlik ve işlevsizlik duygusu(özgüven duygusu azalması),</a:t>
            </a:r>
          </a:p>
          <a:p>
            <a:pPr marL="274320" indent="-274320">
              <a:buFont typeface="Wingdings"/>
              <a:buChar char=""/>
              <a:defRPr/>
            </a:pPr>
            <a:r>
              <a:rPr lang="tr-TR" dirty="0"/>
              <a:t>Yersiz telaş</a:t>
            </a:r>
          </a:p>
          <a:p>
            <a:pPr marL="274320" indent="-274320">
              <a:buFont typeface="Wingdings"/>
              <a:buChar char=""/>
              <a:defRPr/>
            </a:pPr>
            <a:r>
              <a:rPr lang="tr-TR" dirty="0"/>
              <a:t>Geçimsizlik, Saldırganlık, Düşmanlık, Güvensizlik,</a:t>
            </a:r>
          </a:p>
          <a:p>
            <a:pPr marL="274320" indent="-274320">
              <a:buFont typeface="Wingdings"/>
              <a:buChar char=""/>
              <a:defRPr/>
            </a:pPr>
            <a:r>
              <a:rPr lang="tr-TR" dirty="0"/>
              <a:t>Öfke patlaması; bireyin kendi yetersizliğinden kaynaklanan aşağılık duygusu ve kaygıdan kurtulmak için başvurduğu savunma mekanizması,</a:t>
            </a:r>
          </a:p>
          <a:p>
            <a:pPr marL="274320" indent="-274320">
              <a:buFont typeface="Wingdings"/>
              <a:buChar char=""/>
              <a:defRPr/>
            </a:pPr>
            <a:r>
              <a:rPr lang="tr-TR" dirty="0"/>
              <a:t>Saldırgan davranışlar, öfke ve kızgınlığın yanı sıra kin, nefret ve  düşmanlık duygularını da içerir, </a:t>
            </a:r>
          </a:p>
          <a:p>
            <a:pPr marL="274320" indent="-274320">
              <a:buFont typeface="Wingdings"/>
              <a:buChar char=""/>
              <a:defRPr/>
            </a:pPr>
            <a:r>
              <a:rPr lang="tr-TR" dirty="0"/>
              <a:t>Kolay kırılabilirlik, Çabuk ağlama,</a:t>
            </a:r>
          </a:p>
          <a:p>
            <a:pPr marL="274320" indent="-274320">
              <a:buFont typeface="Wingdings"/>
              <a:buChar char=""/>
              <a:defRPr/>
            </a:pPr>
            <a:r>
              <a:rPr lang="tr-TR" dirty="0"/>
              <a:t>Sinirlilik, aşırı duyarlılık,</a:t>
            </a:r>
          </a:p>
          <a:p>
            <a:pPr marL="274320" indent="-274320">
              <a:buFont typeface="Wingdings"/>
              <a:buChar char=""/>
              <a:defRPr/>
            </a:pPr>
            <a:r>
              <a:rPr lang="tr-TR" dirty="0"/>
              <a:t>Duygusal tükenme hissi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altLang="tr-TR" b="1" dirty="0" smtClean="0"/>
              <a:t>3.ZİHİNSEL BELİRTİLER;</a:t>
            </a:r>
          </a:p>
          <a:p>
            <a:r>
              <a:rPr lang="tr-TR" altLang="tr-TR" dirty="0" smtClean="0"/>
              <a:t>Dikkat sorunu, Konsantrasyon kaybı,</a:t>
            </a:r>
          </a:p>
          <a:p>
            <a:r>
              <a:rPr lang="tr-TR" altLang="tr-TR" dirty="0" smtClean="0"/>
              <a:t>Hafızada zayıflık, Unutkanlık,</a:t>
            </a:r>
          </a:p>
          <a:p>
            <a:r>
              <a:rPr lang="tr-TR" altLang="tr-TR" dirty="0" smtClean="0"/>
              <a:t>Şaka ve mizah anlayışı kaybı,</a:t>
            </a:r>
          </a:p>
          <a:p>
            <a:r>
              <a:rPr lang="tr-TR" altLang="tr-TR" dirty="0" smtClean="0"/>
              <a:t>Karar vermede güçlük,</a:t>
            </a:r>
          </a:p>
          <a:p>
            <a:r>
              <a:rPr lang="tr-TR" altLang="tr-TR" dirty="0" smtClean="0"/>
              <a:t>Aşırı hayal kurma,</a:t>
            </a:r>
          </a:p>
          <a:p>
            <a:r>
              <a:rPr lang="tr-TR" altLang="tr-TR" dirty="0" smtClean="0"/>
              <a:t>Düşük verimlilik,</a:t>
            </a:r>
          </a:p>
          <a:p>
            <a:r>
              <a:rPr lang="tr-TR" altLang="tr-TR" dirty="0" smtClean="0"/>
              <a:t>Hatalarda artış,</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fontScale="77500" lnSpcReduction="20000"/>
          </a:bodyPr>
          <a:lstStyle/>
          <a:p>
            <a:pPr marL="274320" indent="-274320" eaLnBrk="1" fontAlgn="auto" hangingPunct="1">
              <a:spcAft>
                <a:spcPts val="0"/>
              </a:spcAft>
              <a:buFont typeface="Wingdings"/>
              <a:buNone/>
              <a:defRPr/>
            </a:pPr>
            <a:r>
              <a:rPr lang="tr-TR" b="1" dirty="0" smtClean="0"/>
              <a:t>4.DAVRANIŞSAL/SOSYAL BELİRTİLER;</a:t>
            </a:r>
            <a:endParaRPr lang="tr-TR" dirty="0" smtClean="0"/>
          </a:p>
          <a:p>
            <a:pPr marL="274320" indent="-274320" eaLnBrk="1" fontAlgn="auto" hangingPunct="1">
              <a:spcAft>
                <a:spcPts val="0"/>
              </a:spcAft>
              <a:buFont typeface="Wingdings"/>
              <a:buChar char=""/>
              <a:defRPr/>
            </a:pPr>
            <a:r>
              <a:rPr lang="tr-TR" dirty="0" smtClean="0"/>
              <a:t>Uykusuzluk,</a:t>
            </a:r>
          </a:p>
          <a:p>
            <a:pPr marL="274320" indent="-274320" eaLnBrk="1" fontAlgn="auto" hangingPunct="1">
              <a:spcAft>
                <a:spcPts val="0"/>
              </a:spcAft>
              <a:buFont typeface="Wingdings"/>
              <a:buChar char=""/>
              <a:defRPr/>
            </a:pPr>
            <a:r>
              <a:rPr lang="tr-TR" dirty="0" smtClean="0"/>
              <a:t>Uyuma isteği, uyku halinde artmayla sorundan uzaklaşma,</a:t>
            </a:r>
          </a:p>
          <a:p>
            <a:pPr marL="274320" indent="-274320" eaLnBrk="1" fontAlgn="auto" hangingPunct="1">
              <a:spcAft>
                <a:spcPts val="0"/>
              </a:spcAft>
              <a:buFont typeface="Wingdings"/>
              <a:buChar char=""/>
              <a:defRPr/>
            </a:pPr>
            <a:r>
              <a:rPr lang="tr-TR" dirty="0" smtClean="0"/>
              <a:t>İştahsızlık, kilo kaybı,</a:t>
            </a:r>
          </a:p>
          <a:p>
            <a:pPr marL="274320" indent="-274320" eaLnBrk="1" fontAlgn="auto" hangingPunct="1">
              <a:spcAft>
                <a:spcPts val="0"/>
              </a:spcAft>
              <a:buFont typeface="Wingdings"/>
              <a:buChar char=""/>
              <a:defRPr/>
            </a:pPr>
            <a:r>
              <a:rPr lang="tr-TR" dirty="0" smtClean="0"/>
              <a:t>Sigara/alkol kullanma/ oral doyum/sarhoşlukla sorundan uzaklaşma, </a:t>
            </a:r>
          </a:p>
          <a:p>
            <a:pPr marL="274320" indent="-274320" eaLnBrk="1" fontAlgn="auto" hangingPunct="1">
              <a:spcAft>
                <a:spcPts val="0"/>
              </a:spcAft>
              <a:buFont typeface="Wingdings"/>
              <a:buChar char=""/>
              <a:defRPr/>
            </a:pPr>
            <a:r>
              <a:rPr lang="tr-TR" dirty="0" smtClean="0"/>
              <a:t>Randevulara gitmeme,zamana uyamama,</a:t>
            </a:r>
          </a:p>
          <a:p>
            <a:pPr marL="274320" indent="-274320" eaLnBrk="1" fontAlgn="auto" hangingPunct="1">
              <a:spcAft>
                <a:spcPts val="0"/>
              </a:spcAft>
              <a:buFont typeface="Wingdings"/>
              <a:buChar char=""/>
              <a:defRPr/>
            </a:pPr>
            <a:r>
              <a:rPr lang="tr-TR" dirty="0" smtClean="0"/>
              <a:t>Rencide etme,</a:t>
            </a:r>
          </a:p>
          <a:p>
            <a:pPr marL="274320" indent="-274320" eaLnBrk="1" fontAlgn="auto" hangingPunct="1">
              <a:spcAft>
                <a:spcPts val="0"/>
              </a:spcAft>
              <a:buFont typeface="Wingdings"/>
              <a:buChar char=""/>
              <a:defRPr/>
            </a:pPr>
            <a:r>
              <a:rPr lang="tr-TR" dirty="0" smtClean="0"/>
              <a:t>Savunmacı tutum,</a:t>
            </a:r>
          </a:p>
          <a:p>
            <a:pPr marL="274320" indent="-274320" eaLnBrk="1" fontAlgn="auto" hangingPunct="1">
              <a:spcAft>
                <a:spcPts val="0"/>
              </a:spcAft>
              <a:buFont typeface="Wingdings"/>
              <a:buChar char=""/>
              <a:defRPr/>
            </a:pPr>
            <a:r>
              <a:rPr lang="tr-TR" dirty="0" smtClean="0"/>
              <a:t>Başkalarını suçlama,</a:t>
            </a:r>
          </a:p>
          <a:p>
            <a:pPr marL="274320" indent="-274320" eaLnBrk="1" fontAlgn="auto" hangingPunct="1">
              <a:spcAft>
                <a:spcPts val="0"/>
              </a:spcAft>
              <a:buFont typeface="Wingdings"/>
              <a:buChar char=""/>
              <a:defRPr/>
            </a:pPr>
            <a:r>
              <a:rPr lang="tr-TR" dirty="0" smtClean="0"/>
              <a:t>İnsanlarda hata aramaya çalışma,</a:t>
            </a:r>
          </a:p>
          <a:p>
            <a:pPr marL="274320" indent="-274320" eaLnBrk="1" fontAlgn="auto" hangingPunct="1">
              <a:spcAft>
                <a:spcPts val="0"/>
              </a:spcAft>
              <a:buFont typeface="Wingdings"/>
              <a:buChar char=""/>
              <a:defRPr/>
            </a:pPr>
            <a:r>
              <a:rPr lang="tr-TR" dirty="0" smtClean="0"/>
              <a:t>Bir çok kişiyle küsme,</a:t>
            </a:r>
          </a:p>
          <a:p>
            <a:pPr marL="274320" indent="-274320" eaLnBrk="1" fontAlgn="auto" hangingPunct="1">
              <a:spcAft>
                <a:spcPts val="0"/>
              </a:spcAft>
              <a:buFont typeface="Wingdings"/>
              <a:buChar char=""/>
              <a:defRPr/>
            </a:pPr>
            <a:r>
              <a:rPr lang="tr-TR" dirty="0" smtClean="0"/>
              <a:t>Yemek yemede artış/Oral doyum/Kilo alma,</a:t>
            </a:r>
          </a:p>
          <a:p>
            <a:pPr marL="274320" indent="-274320" eaLnBrk="1" fontAlgn="auto" hangingPunct="1">
              <a:spcAft>
                <a:spcPts val="0"/>
              </a:spcAft>
              <a:buFont typeface="Wingdings" pitchFamily="2" charset="2"/>
              <a:buChar char="Ø"/>
              <a:defRPr/>
            </a:pPr>
            <a:r>
              <a:rPr lang="tr-TR" dirty="0" smtClean="0"/>
              <a:t>   Dikkati sorunlardan uzaklaştırmak, ağzı meşgul etmek,</a:t>
            </a:r>
          </a:p>
          <a:p>
            <a:pPr marL="274320" indent="-274320" eaLnBrk="1" fontAlgn="auto" hangingPunct="1">
              <a:spcAft>
                <a:spcPts val="0"/>
              </a:spcAft>
              <a:buFont typeface="Wingdings" pitchFamily="2" charset="2"/>
              <a:buChar char="Ø"/>
              <a:defRPr/>
            </a:pPr>
            <a:r>
              <a:rPr lang="tr-TR" dirty="0" smtClean="0"/>
              <a:t>   </a:t>
            </a:r>
            <a:r>
              <a:rPr lang="tr-TR" dirty="0" err="1" smtClean="0"/>
              <a:t>Hipotalamus</a:t>
            </a:r>
            <a:r>
              <a:rPr lang="tr-TR" dirty="0" smtClean="0"/>
              <a:t> ve zihin üzerinde yatıştırıcı etki,</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28596" y="1000108"/>
            <a:ext cx="8229600" cy="1143000"/>
          </a:xfrm>
        </p:spPr>
        <p:txBody>
          <a:bodyPr>
            <a:normAutofit fontScale="90000"/>
          </a:bodyPr>
          <a:lstStyle/>
          <a:p>
            <a:pPr eaLnBrk="1" fontAlgn="auto" hangingPunct="1">
              <a:spcAft>
                <a:spcPts val="0"/>
              </a:spcAft>
              <a:defRPr/>
            </a:pPr>
            <a:r>
              <a:rPr lang="tr-TR" b="1" dirty="0" smtClean="0">
                <a:solidFill>
                  <a:srgbClr val="C00000"/>
                </a:solidFill>
              </a:rPr>
              <a:t>Stres Nedenleri(Stresörler)</a:t>
            </a:r>
            <a:br>
              <a:rPr lang="tr-TR" b="1" dirty="0" smtClean="0">
                <a:solidFill>
                  <a:srgbClr val="C00000"/>
                </a:solidFill>
              </a:rPr>
            </a:br>
            <a:r>
              <a:rPr lang="tr-TR" b="1" dirty="0" smtClean="0">
                <a:solidFill>
                  <a:srgbClr val="C00000"/>
                </a:solidFill>
              </a:rPr>
              <a:t>1.Fiziksel Olanlar;</a:t>
            </a:r>
            <a:endParaRPr lang="tr-TR" b="1" dirty="0">
              <a:solidFill>
                <a:srgbClr val="C00000"/>
              </a:solidFill>
            </a:endParaRPr>
          </a:p>
        </p:txBody>
      </p:sp>
      <p:sp>
        <p:nvSpPr>
          <p:cNvPr id="5" name="2 İçerik Yer Tutucusu"/>
          <p:cNvSpPr>
            <a:spLocks noGrp="1"/>
          </p:cNvSpPr>
          <p:nvPr>
            <p:ph idx="1"/>
          </p:nvPr>
        </p:nvSpPr>
        <p:spPr>
          <a:xfrm>
            <a:off x="428596" y="2214554"/>
            <a:ext cx="8229600" cy="4389120"/>
          </a:xfrm>
        </p:spPr>
        <p:txBody>
          <a:bodyPr>
            <a:normAutofit fontScale="92500" lnSpcReduction="20000"/>
          </a:bodyPr>
          <a:lstStyle/>
          <a:p>
            <a:pPr eaLnBrk="1" hangingPunct="1"/>
            <a:r>
              <a:rPr lang="tr-TR" altLang="tr-TR" dirty="0" smtClean="0"/>
              <a:t>Darbe, Çarpma,İncinme,Yaralanma,</a:t>
            </a:r>
          </a:p>
          <a:p>
            <a:pPr eaLnBrk="1" hangingPunct="1"/>
            <a:r>
              <a:rPr lang="tr-TR" altLang="tr-TR" dirty="0" smtClean="0"/>
              <a:t>Sarsıntı ve Titreşim,</a:t>
            </a:r>
          </a:p>
          <a:p>
            <a:pPr eaLnBrk="1" hangingPunct="1"/>
            <a:r>
              <a:rPr lang="tr-TR" altLang="tr-TR" dirty="0" smtClean="0"/>
              <a:t>Açlık,Susuzluk,</a:t>
            </a:r>
          </a:p>
          <a:p>
            <a:pPr eaLnBrk="1" hangingPunct="1"/>
            <a:r>
              <a:rPr lang="tr-TR" altLang="tr-TR" dirty="0" smtClean="0"/>
              <a:t>Uykusuzluk,</a:t>
            </a:r>
          </a:p>
          <a:p>
            <a:pPr eaLnBrk="1" hangingPunct="1"/>
            <a:r>
              <a:rPr lang="tr-TR" altLang="tr-TR" dirty="0" smtClean="0"/>
              <a:t>Zaman baskısı,</a:t>
            </a:r>
          </a:p>
          <a:p>
            <a:pPr eaLnBrk="1" hangingPunct="1"/>
            <a:r>
              <a:rPr lang="tr-TR" altLang="tr-TR" dirty="0" smtClean="0"/>
              <a:t>Kalabalık,</a:t>
            </a:r>
          </a:p>
          <a:p>
            <a:pPr eaLnBrk="1" hangingPunct="1"/>
            <a:r>
              <a:rPr lang="tr-TR" altLang="tr-TR" dirty="0" smtClean="0"/>
              <a:t>Gürültü,</a:t>
            </a:r>
          </a:p>
          <a:p>
            <a:pPr eaLnBrk="1" hangingPunct="1"/>
            <a:r>
              <a:rPr lang="tr-TR" altLang="tr-TR" dirty="0" smtClean="0"/>
              <a:t>Sıcak-Soğuk, Işık,</a:t>
            </a:r>
          </a:p>
          <a:p>
            <a:pPr eaLnBrk="1" hangingPunct="1"/>
            <a:r>
              <a:rPr lang="tr-TR" altLang="tr-TR" dirty="0" smtClean="0"/>
              <a:t>Nem,Buhar,</a:t>
            </a:r>
          </a:p>
          <a:p>
            <a:pPr eaLnBrk="1" hangingPunct="1"/>
            <a:r>
              <a:rPr lang="tr-TR" altLang="tr-TR" dirty="0" smtClean="0"/>
              <a:t>Gaz,Toz,</a:t>
            </a:r>
          </a:p>
          <a:p>
            <a:pPr eaLnBrk="1" hangingPunct="1"/>
            <a:r>
              <a:rPr lang="tr-TR" altLang="tr-TR" dirty="0" smtClean="0"/>
              <a:t>Radyasyon,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1143000"/>
          </a:xfrm>
        </p:spPr>
        <p:txBody>
          <a:bodyPr>
            <a:normAutofit fontScale="90000"/>
          </a:bodyPr>
          <a:lstStyle/>
          <a:p>
            <a:r>
              <a:rPr lang="tr-TR" b="1" dirty="0" smtClean="0">
                <a:solidFill>
                  <a:srgbClr val="C00000"/>
                </a:solidFill>
              </a:rPr>
              <a:t>Stres Nedenleri(Stresörler)</a:t>
            </a:r>
            <a:br>
              <a:rPr lang="tr-TR" b="1" dirty="0" smtClean="0">
                <a:solidFill>
                  <a:srgbClr val="C00000"/>
                </a:solidFill>
              </a:rPr>
            </a:br>
            <a:r>
              <a:rPr lang="tr-TR" b="1" dirty="0" smtClean="0">
                <a:solidFill>
                  <a:srgbClr val="C00000"/>
                </a:solidFill>
              </a:rPr>
              <a:t>2.Sosyal ve Ekonomik Olanlar</a:t>
            </a:r>
            <a:endParaRPr lang="tr-TR" dirty="0"/>
          </a:p>
        </p:txBody>
      </p:sp>
      <p:sp>
        <p:nvSpPr>
          <p:cNvPr id="3" name="2 İçerik Yer Tutucusu"/>
          <p:cNvSpPr>
            <a:spLocks noGrp="1"/>
          </p:cNvSpPr>
          <p:nvPr>
            <p:ph idx="1"/>
          </p:nvPr>
        </p:nvSpPr>
        <p:spPr>
          <a:xfrm>
            <a:off x="428596" y="2214554"/>
            <a:ext cx="8229600" cy="4389120"/>
          </a:xfrm>
        </p:spPr>
        <p:txBody>
          <a:bodyPr>
            <a:normAutofit fontScale="77500" lnSpcReduction="20000"/>
          </a:bodyPr>
          <a:lstStyle/>
          <a:p>
            <a:pPr marL="274320" indent="-274320">
              <a:buFont typeface="Wingdings"/>
              <a:buChar char=""/>
              <a:defRPr/>
            </a:pPr>
            <a:r>
              <a:rPr lang="tr-TR" dirty="0"/>
              <a:t>Aile,Arkadaş,Toplumsal ve Ekonomik Çevre,</a:t>
            </a:r>
          </a:p>
          <a:p>
            <a:pPr marL="274320" indent="-274320">
              <a:buFont typeface="Wingdings"/>
              <a:buChar char=""/>
              <a:defRPr/>
            </a:pPr>
            <a:r>
              <a:rPr lang="tr-TR" dirty="0"/>
              <a:t>Aile içi geçimsizlik, Ailede ölüm, Aile bireylerinde hastalık/kaza, .Evlilik, Boşanma, Doğum,Çocukların eğitim sorunları,</a:t>
            </a:r>
          </a:p>
          <a:p>
            <a:pPr marL="274320" indent="-274320">
              <a:buFont typeface="Wingdings"/>
              <a:buChar char=""/>
              <a:defRPr/>
            </a:pPr>
            <a:r>
              <a:rPr lang="tr-TR" dirty="0"/>
              <a:t>Monoton ve sıkıcı hayat,</a:t>
            </a:r>
          </a:p>
          <a:p>
            <a:pPr marL="274320" indent="-274320">
              <a:buFont typeface="Wingdings"/>
              <a:buChar char=""/>
              <a:defRPr/>
            </a:pPr>
            <a:r>
              <a:rPr lang="tr-TR" dirty="0"/>
              <a:t>Aşırı hareketli hayat,</a:t>
            </a:r>
          </a:p>
          <a:p>
            <a:pPr marL="274320" indent="-274320">
              <a:buFont typeface="Wingdings"/>
              <a:buChar char=""/>
              <a:defRPr/>
            </a:pPr>
            <a:r>
              <a:rPr lang="tr-TR" dirty="0"/>
              <a:t>Hobi eksikliği,</a:t>
            </a:r>
          </a:p>
          <a:p>
            <a:pPr marL="274320" indent="-274320">
              <a:buFont typeface="Wingdings"/>
              <a:buChar char=""/>
              <a:defRPr/>
            </a:pPr>
            <a:r>
              <a:rPr lang="tr-TR" dirty="0"/>
              <a:t>Spor yapmama,</a:t>
            </a:r>
          </a:p>
          <a:p>
            <a:pPr marL="274320" indent="-274320">
              <a:buFont typeface="Wingdings"/>
              <a:buChar char=""/>
              <a:defRPr/>
            </a:pPr>
            <a:r>
              <a:rPr lang="tr-TR" dirty="0"/>
              <a:t>Toplumsal baskı,</a:t>
            </a:r>
          </a:p>
          <a:p>
            <a:pPr marL="274320" indent="-274320">
              <a:buFont typeface="Wingdings"/>
              <a:buChar char=""/>
              <a:defRPr/>
            </a:pPr>
            <a:r>
              <a:rPr lang="tr-TR" dirty="0"/>
              <a:t>Arkadaş grubu çatışmaları,</a:t>
            </a:r>
          </a:p>
          <a:p>
            <a:pPr marL="274320" indent="-274320">
              <a:buFont typeface="Wingdings"/>
              <a:buChar char=""/>
              <a:defRPr/>
            </a:pPr>
            <a:r>
              <a:rPr lang="tr-TR" dirty="0"/>
              <a:t>Yeni bir gruba girme,Gruptan dışlanma,</a:t>
            </a:r>
          </a:p>
          <a:p>
            <a:pPr marL="274320" indent="-274320">
              <a:buFont typeface="Wingdings"/>
              <a:buChar char=""/>
              <a:defRPr/>
            </a:pPr>
            <a:r>
              <a:rPr lang="tr-TR" dirty="0"/>
              <a:t>Kültür çatışması,</a:t>
            </a:r>
          </a:p>
          <a:p>
            <a:pPr marL="274320" indent="-274320">
              <a:buFont typeface="Wingdings"/>
              <a:buChar char=""/>
              <a:defRPr/>
            </a:pPr>
            <a:r>
              <a:rPr lang="tr-TR" dirty="0"/>
              <a:t>Yoksulluk, Ekonomik dengesizlik,İşsizlik, İş değişiklikleri,</a:t>
            </a:r>
          </a:p>
          <a:p>
            <a:pPr marL="274320" indent="-274320">
              <a:buFont typeface="Wingdings"/>
              <a:buChar char=""/>
              <a:defRPr/>
            </a:pPr>
            <a:r>
              <a:rPr lang="tr-TR" dirty="0"/>
              <a:t>Yetersiz ücret, ücret adaletsizliği,</a:t>
            </a:r>
          </a:p>
          <a:p>
            <a:pPr marL="274320" indent="-274320">
              <a:buFont typeface="Wingdings"/>
              <a:buChar char=""/>
              <a:defRPr/>
            </a:pPr>
            <a:r>
              <a:rPr lang="tr-TR" dirty="0"/>
              <a:t>Düşük yaşam kalitesi,</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571472" y="1000108"/>
            <a:ext cx="8229600" cy="1143000"/>
          </a:xfrm>
        </p:spPr>
        <p:txBody>
          <a:bodyPr>
            <a:normAutofit fontScale="90000"/>
          </a:bodyPr>
          <a:lstStyle/>
          <a:p>
            <a:pPr eaLnBrk="1" fontAlgn="auto" hangingPunct="1">
              <a:spcAft>
                <a:spcPts val="0"/>
              </a:spcAft>
              <a:defRPr/>
            </a:pPr>
            <a:r>
              <a:rPr lang="tr-TR" b="1" dirty="0" smtClean="0">
                <a:solidFill>
                  <a:srgbClr val="C00000"/>
                </a:solidFill>
              </a:rPr>
              <a:t>Stres Nedenleri(Stresörler)</a:t>
            </a:r>
            <a:br>
              <a:rPr lang="tr-TR" b="1" dirty="0" smtClean="0">
                <a:solidFill>
                  <a:srgbClr val="C00000"/>
                </a:solidFill>
              </a:rPr>
            </a:br>
            <a:r>
              <a:rPr lang="tr-TR" b="1" dirty="0" smtClean="0">
                <a:solidFill>
                  <a:srgbClr val="C00000"/>
                </a:solidFill>
              </a:rPr>
              <a:t>3.İş İle İlgili Olanlar;</a:t>
            </a:r>
            <a:endParaRPr lang="tr-TR" b="1" dirty="0">
              <a:solidFill>
                <a:srgbClr val="C00000"/>
              </a:solidFill>
            </a:endParaRPr>
          </a:p>
        </p:txBody>
      </p:sp>
      <p:sp>
        <p:nvSpPr>
          <p:cNvPr id="5" name="2 İçerik Yer Tutucusu"/>
          <p:cNvSpPr>
            <a:spLocks noGrp="1"/>
          </p:cNvSpPr>
          <p:nvPr>
            <p:ph idx="1"/>
          </p:nvPr>
        </p:nvSpPr>
        <p:spPr>
          <a:xfrm>
            <a:off x="357158" y="2468880"/>
            <a:ext cx="8229600" cy="4389120"/>
          </a:xfrm>
        </p:spPr>
        <p:txBody>
          <a:bodyPr>
            <a:normAutofit fontScale="77500" lnSpcReduction="20000"/>
          </a:bodyPr>
          <a:lstStyle/>
          <a:p>
            <a:pPr marL="274320" indent="-274320" eaLnBrk="1" fontAlgn="auto" hangingPunct="1">
              <a:spcAft>
                <a:spcPts val="0"/>
              </a:spcAft>
              <a:buFont typeface="Wingdings"/>
              <a:buChar char=""/>
              <a:defRPr/>
            </a:pPr>
            <a:r>
              <a:rPr lang="tr-TR" dirty="0" smtClean="0"/>
              <a:t>Örgütsel politika,</a:t>
            </a:r>
          </a:p>
          <a:p>
            <a:pPr marL="274320" indent="-274320" eaLnBrk="1" fontAlgn="auto" hangingPunct="1">
              <a:spcAft>
                <a:spcPts val="0"/>
              </a:spcAft>
              <a:buFont typeface="Wingdings"/>
              <a:buChar char=""/>
              <a:defRPr/>
            </a:pPr>
            <a:r>
              <a:rPr lang="tr-TR" dirty="0" smtClean="0"/>
              <a:t>Örgütsel yapı,</a:t>
            </a:r>
          </a:p>
          <a:p>
            <a:pPr marL="274320" indent="-274320" eaLnBrk="1" fontAlgn="auto" hangingPunct="1">
              <a:spcAft>
                <a:spcPts val="0"/>
              </a:spcAft>
              <a:buFont typeface="Wingdings"/>
              <a:buChar char=""/>
              <a:defRPr/>
            </a:pPr>
            <a:r>
              <a:rPr lang="tr-TR" dirty="0" smtClean="0"/>
              <a:t>Örgütsel süreçler,Aşırı bürokrasi,</a:t>
            </a:r>
          </a:p>
          <a:p>
            <a:pPr marL="274320" indent="-274320" eaLnBrk="1" fontAlgn="auto" hangingPunct="1">
              <a:spcAft>
                <a:spcPts val="0"/>
              </a:spcAft>
              <a:buFont typeface="Wingdings"/>
              <a:buChar char=""/>
              <a:defRPr/>
            </a:pPr>
            <a:r>
              <a:rPr lang="tr-TR" dirty="0" smtClean="0"/>
              <a:t>Çalışma koşulları,</a:t>
            </a:r>
          </a:p>
          <a:p>
            <a:pPr marL="274320" indent="-274320" eaLnBrk="1" fontAlgn="auto" hangingPunct="1">
              <a:spcAft>
                <a:spcPts val="0"/>
              </a:spcAft>
              <a:buFont typeface="Wingdings"/>
              <a:buChar char=""/>
              <a:defRPr/>
            </a:pPr>
            <a:r>
              <a:rPr lang="tr-TR" dirty="0" smtClean="0"/>
              <a:t>Kişiler arası ilişkiler,</a:t>
            </a:r>
          </a:p>
          <a:p>
            <a:pPr marL="274320" indent="-274320" eaLnBrk="1" fontAlgn="auto" hangingPunct="1">
              <a:spcAft>
                <a:spcPts val="0"/>
              </a:spcAft>
              <a:buFont typeface="Wingdings"/>
              <a:buChar char=""/>
              <a:defRPr/>
            </a:pPr>
            <a:r>
              <a:rPr lang="tr-TR" dirty="0" smtClean="0"/>
              <a:t>Role bağlı sorunlar(Rol Belirsizliği, Rol Çatışması),</a:t>
            </a:r>
          </a:p>
          <a:p>
            <a:pPr marL="274320" indent="-274320" eaLnBrk="1" fontAlgn="auto" hangingPunct="1">
              <a:spcAft>
                <a:spcPts val="0"/>
              </a:spcAft>
              <a:buFont typeface="Wingdings"/>
              <a:buChar char=""/>
              <a:defRPr/>
            </a:pPr>
            <a:r>
              <a:rPr lang="tr-TR" dirty="0" smtClean="0"/>
              <a:t>Personel seçimi, yerleştirme,</a:t>
            </a:r>
          </a:p>
          <a:p>
            <a:pPr marL="274320" indent="-274320" eaLnBrk="1" fontAlgn="auto" hangingPunct="1">
              <a:spcAft>
                <a:spcPts val="0"/>
              </a:spcAft>
              <a:buFont typeface="Wingdings"/>
              <a:buChar char=""/>
              <a:defRPr/>
            </a:pPr>
            <a:r>
              <a:rPr lang="tr-TR" dirty="0" smtClean="0"/>
              <a:t>Eğitim, kariyer geliştirme,</a:t>
            </a:r>
          </a:p>
          <a:p>
            <a:pPr marL="274320" indent="-274320" eaLnBrk="1" fontAlgn="auto" hangingPunct="1">
              <a:spcAft>
                <a:spcPts val="0"/>
              </a:spcAft>
              <a:buFont typeface="Wingdings"/>
              <a:buChar char=""/>
              <a:defRPr/>
            </a:pPr>
            <a:r>
              <a:rPr lang="tr-TR" dirty="0" smtClean="0"/>
              <a:t>Aşırı uzmanlaşma,</a:t>
            </a:r>
          </a:p>
          <a:p>
            <a:pPr marL="274320" indent="-274320" eaLnBrk="1" fontAlgn="auto" hangingPunct="1">
              <a:spcAft>
                <a:spcPts val="0"/>
              </a:spcAft>
              <a:buFont typeface="Wingdings"/>
              <a:buChar char=""/>
              <a:defRPr/>
            </a:pPr>
            <a:r>
              <a:rPr lang="tr-TR" dirty="0" smtClean="0"/>
              <a:t>İletişim sorunları,</a:t>
            </a:r>
          </a:p>
          <a:p>
            <a:pPr marL="274320" indent="-274320" eaLnBrk="1" fontAlgn="auto" hangingPunct="1">
              <a:spcAft>
                <a:spcPts val="0"/>
              </a:spcAft>
              <a:buFont typeface="Wingdings"/>
              <a:buChar char=""/>
              <a:defRPr/>
            </a:pPr>
            <a:r>
              <a:rPr lang="tr-TR" dirty="0" smtClean="0"/>
              <a:t>Performans değerlendirme,</a:t>
            </a:r>
          </a:p>
          <a:p>
            <a:pPr marL="274320" indent="-274320" eaLnBrk="1" fontAlgn="auto" hangingPunct="1">
              <a:spcAft>
                <a:spcPts val="0"/>
              </a:spcAft>
              <a:buFont typeface="Wingdings"/>
              <a:buChar char=""/>
              <a:defRPr/>
            </a:pPr>
            <a:r>
              <a:rPr lang="tr-TR" dirty="0" smtClean="0"/>
              <a:t>Motivasyon, İş doyumu,</a:t>
            </a:r>
          </a:p>
          <a:p>
            <a:pPr marL="274320" indent="-274320" eaLnBrk="1" fontAlgn="auto" hangingPunct="1">
              <a:spcAft>
                <a:spcPts val="0"/>
              </a:spcAft>
              <a:buFont typeface="Wingdings"/>
              <a:buChar char=""/>
              <a:defRPr/>
            </a:pPr>
            <a:r>
              <a:rPr lang="tr-TR" dirty="0" smtClean="0"/>
              <a:t>Ast-üst ilişkileri, Yönetici tarzı, tutum ve davranışı, Yönetsel kararlara katılamama,</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normAutofit fontScale="90000"/>
          </a:bodyPr>
          <a:lstStyle/>
          <a:p>
            <a:r>
              <a:rPr lang="tr-TR" b="1" dirty="0" smtClean="0">
                <a:solidFill>
                  <a:srgbClr val="C00000"/>
                </a:solidFill>
              </a:rPr>
              <a:t>Stres Nedenleri(Stresörler)</a:t>
            </a:r>
            <a:br>
              <a:rPr lang="tr-TR" b="1" dirty="0" smtClean="0">
                <a:solidFill>
                  <a:srgbClr val="C00000"/>
                </a:solidFill>
              </a:rPr>
            </a:br>
            <a:r>
              <a:rPr lang="tr-TR" b="1" dirty="0" smtClean="0">
                <a:solidFill>
                  <a:srgbClr val="C00000"/>
                </a:solidFill>
              </a:rPr>
              <a:t>4.Bireye Özgü Nedenler;</a:t>
            </a:r>
            <a:endParaRPr lang="tr-TR" dirty="0"/>
          </a:p>
        </p:txBody>
      </p:sp>
      <p:sp>
        <p:nvSpPr>
          <p:cNvPr id="4" name="2 İçerik Yer Tutucusu"/>
          <p:cNvSpPr>
            <a:spLocks noGrp="1"/>
          </p:cNvSpPr>
          <p:nvPr>
            <p:ph idx="1"/>
          </p:nvPr>
        </p:nvSpPr>
        <p:spPr>
          <a:xfrm>
            <a:off x="500034" y="2468880"/>
            <a:ext cx="8229600" cy="4389120"/>
          </a:xfrm>
        </p:spPr>
        <p:txBody>
          <a:bodyPr>
            <a:normAutofit fontScale="70000" lnSpcReduction="20000"/>
          </a:bodyPr>
          <a:lstStyle/>
          <a:p>
            <a:pPr marL="274320" indent="-274320" eaLnBrk="1" fontAlgn="auto" hangingPunct="1">
              <a:spcAft>
                <a:spcPts val="0"/>
              </a:spcAft>
              <a:buFont typeface="Wingdings"/>
              <a:buNone/>
              <a:defRPr/>
            </a:pPr>
            <a:r>
              <a:rPr lang="tr-TR" b="1" dirty="0" smtClean="0"/>
              <a:t>a.YAŞ;</a:t>
            </a:r>
          </a:p>
          <a:p>
            <a:pPr marL="274320" indent="-274320" eaLnBrk="1" fontAlgn="auto" hangingPunct="1">
              <a:spcAft>
                <a:spcPts val="0"/>
              </a:spcAft>
              <a:buFont typeface="Wingdings"/>
              <a:buChar char=""/>
              <a:defRPr/>
            </a:pPr>
            <a:r>
              <a:rPr lang="tr-TR" dirty="0" smtClean="0"/>
              <a:t>Kişi yaşlandıkça bazı stres etmenlerine dayanma gücü azalabilir,</a:t>
            </a:r>
          </a:p>
          <a:p>
            <a:pPr marL="274320" indent="-274320" eaLnBrk="1" fontAlgn="auto" hangingPunct="1">
              <a:spcAft>
                <a:spcPts val="0"/>
              </a:spcAft>
              <a:buFont typeface="Wingdings"/>
              <a:buChar char=""/>
              <a:defRPr/>
            </a:pPr>
            <a:r>
              <a:rPr lang="tr-TR" dirty="0" smtClean="0"/>
              <a:t>35 ve 50 yaş arası dayanma gücü daha iyidir,</a:t>
            </a:r>
          </a:p>
          <a:p>
            <a:pPr marL="274320" indent="-274320" eaLnBrk="1" fontAlgn="auto" hangingPunct="1">
              <a:spcAft>
                <a:spcPts val="0"/>
              </a:spcAft>
              <a:buFont typeface="Wingdings"/>
              <a:buChar char=""/>
              <a:defRPr/>
            </a:pPr>
            <a:r>
              <a:rPr lang="tr-TR" dirty="0" err="1" smtClean="0"/>
              <a:t>Menapoz</a:t>
            </a:r>
            <a:r>
              <a:rPr lang="tr-TR" dirty="0" smtClean="0"/>
              <a:t> ve andropozda stres artar,</a:t>
            </a:r>
          </a:p>
          <a:p>
            <a:pPr marL="274320" indent="-274320" eaLnBrk="1" fontAlgn="auto" hangingPunct="1">
              <a:spcAft>
                <a:spcPts val="0"/>
              </a:spcAft>
              <a:buFont typeface="Wingdings"/>
              <a:buChar char=""/>
              <a:defRPr/>
            </a:pPr>
            <a:r>
              <a:rPr lang="tr-TR" dirty="0" smtClean="0"/>
              <a:t>Bazen yaşlılıkta </a:t>
            </a:r>
            <a:r>
              <a:rPr lang="tr-TR" b="1" dirty="0" smtClean="0"/>
              <a:t>deneyimler </a:t>
            </a:r>
            <a:r>
              <a:rPr lang="tr-TR" dirty="0" smtClean="0"/>
              <a:t>stresle baş etmeye destek olabilir,</a:t>
            </a:r>
          </a:p>
          <a:p>
            <a:pPr marL="274320" indent="-274320" eaLnBrk="1" fontAlgn="auto" hangingPunct="1">
              <a:spcAft>
                <a:spcPts val="0"/>
              </a:spcAft>
              <a:buFont typeface="Wingdings"/>
              <a:buChar char=""/>
              <a:defRPr/>
            </a:pPr>
            <a:r>
              <a:rPr lang="tr-TR" dirty="0" smtClean="0"/>
              <a:t>Yaşlılıkta biyolojik değişikliklerin yanı sıra,</a:t>
            </a:r>
          </a:p>
          <a:p>
            <a:pPr marL="274320" indent="-274320" eaLnBrk="1" fontAlgn="auto" hangingPunct="1">
              <a:spcAft>
                <a:spcPts val="0"/>
              </a:spcAft>
              <a:buFont typeface="Wingdings" pitchFamily="2" charset="2"/>
              <a:buChar char="Ø"/>
              <a:defRPr/>
            </a:pPr>
            <a:r>
              <a:rPr lang="tr-TR" b="1" dirty="0" smtClean="0"/>
              <a:t>      Düşünme,</a:t>
            </a:r>
          </a:p>
          <a:p>
            <a:pPr marL="274320" indent="-274320" eaLnBrk="1" fontAlgn="auto" hangingPunct="1">
              <a:spcAft>
                <a:spcPts val="0"/>
              </a:spcAft>
              <a:buFont typeface="Wingdings" pitchFamily="2" charset="2"/>
              <a:buChar char="Ø"/>
              <a:defRPr/>
            </a:pPr>
            <a:r>
              <a:rPr lang="tr-TR" b="1" dirty="0" smtClean="0"/>
              <a:t>      Algılama,</a:t>
            </a:r>
          </a:p>
          <a:p>
            <a:pPr marL="274320" indent="-274320" eaLnBrk="1" fontAlgn="auto" hangingPunct="1">
              <a:spcAft>
                <a:spcPts val="0"/>
              </a:spcAft>
              <a:buFont typeface="Wingdings" pitchFamily="2" charset="2"/>
              <a:buChar char="Ø"/>
              <a:defRPr/>
            </a:pPr>
            <a:r>
              <a:rPr lang="tr-TR" b="1" dirty="0" smtClean="0"/>
              <a:t>      Öğrenme,</a:t>
            </a:r>
          </a:p>
          <a:p>
            <a:pPr marL="274320" indent="-274320" eaLnBrk="1" fontAlgn="auto" hangingPunct="1">
              <a:spcAft>
                <a:spcPts val="0"/>
              </a:spcAft>
              <a:buFont typeface="Wingdings" pitchFamily="2" charset="2"/>
              <a:buChar char="Ø"/>
              <a:defRPr/>
            </a:pPr>
            <a:r>
              <a:rPr lang="tr-TR" b="1" dirty="0" smtClean="0"/>
              <a:t>      Sorun çözmede </a:t>
            </a:r>
            <a:r>
              <a:rPr lang="tr-TR" dirty="0" smtClean="0"/>
              <a:t>değişiklikler olur,</a:t>
            </a:r>
          </a:p>
          <a:p>
            <a:pPr marL="274320" indent="-274320" eaLnBrk="1" fontAlgn="auto" hangingPunct="1">
              <a:spcAft>
                <a:spcPts val="0"/>
              </a:spcAft>
              <a:buFont typeface="Wingdings"/>
              <a:buNone/>
              <a:defRPr/>
            </a:pPr>
            <a:endParaRPr lang="tr-TR" dirty="0" smtClean="0"/>
          </a:p>
          <a:p>
            <a:pPr marL="274320" indent="-274320" eaLnBrk="1" fontAlgn="auto" hangingPunct="1">
              <a:spcAft>
                <a:spcPts val="0"/>
              </a:spcAft>
              <a:buFont typeface="Wingdings"/>
              <a:buNone/>
              <a:defRPr/>
            </a:pPr>
            <a:r>
              <a:rPr lang="tr-TR" b="1" dirty="0" smtClean="0"/>
              <a:t>b.CİNSİYET;</a:t>
            </a:r>
          </a:p>
          <a:p>
            <a:pPr marL="274320" indent="-274320" eaLnBrk="1" fontAlgn="auto" hangingPunct="1">
              <a:spcAft>
                <a:spcPts val="0"/>
              </a:spcAft>
              <a:buFont typeface="Wingdings"/>
              <a:buChar char=""/>
              <a:defRPr/>
            </a:pPr>
            <a:r>
              <a:rPr lang="tr-TR" dirty="0" smtClean="0"/>
              <a:t>Cinsiyet ayrımcılığı,</a:t>
            </a:r>
          </a:p>
          <a:p>
            <a:pPr marL="274320" indent="-274320" eaLnBrk="1" fontAlgn="auto" hangingPunct="1">
              <a:spcAft>
                <a:spcPts val="0"/>
              </a:spcAft>
              <a:buFont typeface="Wingdings"/>
              <a:buChar char=""/>
              <a:defRPr/>
            </a:pPr>
            <a:r>
              <a:rPr lang="tr-TR" dirty="0" smtClean="0"/>
              <a:t>Taciz,</a:t>
            </a:r>
          </a:p>
          <a:p>
            <a:pPr marL="274320" indent="-274320" eaLnBrk="1" fontAlgn="auto" hangingPunct="1">
              <a:spcAft>
                <a:spcPts val="0"/>
              </a:spcAft>
              <a:buFont typeface="Wingdings"/>
              <a:buChar char=""/>
              <a:defRPr/>
            </a:pPr>
            <a:r>
              <a:rPr lang="tr-TR" dirty="0" smtClean="0"/>
              <a:t>Rol çatışması,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tr\AppData\Roaming\Microsoft\Windows\Network Shortcuts\stresin-nedenleri-ve-sonuclari-3926.png"/>
          <p:cNvPicPr>
            <a:picLocks noGrp="1" noChangeAspect="1" noChangeArrowheads="1"/>
          </p:cNvPicPr>
          <p:nvPr>
            <p:ph idx="1"/>
          </p:nvPr>
        </p:nvPicPr>
        <p:blipFill>
          <a:blip r:embed="rId2"/>
          <a:srcRect/>
          <a:stretch>
            <a:fillRect/>
          </a:stretch>
        </p:blipFill>
        <p:spPr bwMode="auto">
          <a:xfrm>
            <a:off x="0" y="-130098"/>
            <a:ext cx="9144000" cy="698809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fontScale="92500" lnSpcReduction="20000"/>
          </a:bodyPr>
          <a:lstStyle/>
          <a:p>
            <a:pPr marL="274320" indent="-274320" eaLnBrk="1" fontAlgn="auto" hangingPunct="1">
              <a:spcAft>
                <a:spcPts val="0"/>
              </a:spcAft>
              <a:buFont typeface="Wingdings"/>
              <a:buNone/>
              <a:defRPr/>
            </a:pPr>
            <a:r>
              <a:rPr lang="tr-TR" b="1" dirty="0" smtClean="0"/>
              <a:t>c.DENEYİM;</a:t>
            </a:r>
          </a:p>
          <a:p>
            <a:pPr marL="274320" indent="-274320" eaLnBrk="1" fontAlgn="auto" hangingPunct="1">
              <a:spcAft>
                <a:spcPts val="0"/>
              </a:spcAft>
              <a:buFont typeface="Wingdings"/>
              <a:buChar char=""/>
              <a:defRPr/>
            </a:pPr>
            <a:r>
              <a:rPr lang="tr-TR" dirty="0" smtClean="0"/>
              <a:t>Deneyim ve olgunlaşma, </a:t>
            </a:r>
            <a:r>
              <a:rPr lang="tr-TR" dirty="0" err="1" smtClean="0"/>
              <a:t>stresden</a:t>
            </a:r>
            <a:r>
              <a:rPr lang="tr-TR" dirty="0" smtClean="0"/>
              <a:t> etkilenmeyi azaltabilir,</a:t>
            </a:r>
          </a:p>
          <a:p>
            <a:pPr marL="274320" indent="-274320" eaLnBrk="1" fontAlgn="auto" hangingPunct="1">
              <a:spcAft>
                <a:spcPts val="0"/>
              </a:spcAft>
              <a:buFont typeface="Wingdings"/>
              <a:buNone/>
              <a:defRPr/>
            </a:pPr>
            <a:r>
              <a:rPr lang="tr-TR" dirty="0" smtClean="0"/>
              <a:t> </a:t>
            </a:r>
          </a:p>
          <a:p>
            <a:pPr marL="274320" indent="-274320" eaLnBrk="1" fontAlgn="auto" hangingPunct="1">
              <a:spcAft>
                <a:spcPts val="0"/>
              </a:spcAft>
              <a:buFont typeface="Wingdings"/>
              <a:buNone/>
              <a:defRPr/>
            </a:pPr>
            <a:r>
              <a:rPr lang="tr-TR" b="1" dirty="0" smtClean="0"/>
              <a:t>d.KONTROL ODAĞI;</a:t>
            </a:r>
          </a:p>
          <a:p>
            <a:pPr marL="274320" indent="-274320" eaLnBrk="1" fontAlgn="auto" hangingPunct="1">
              <a:spcAft>
                <a:spcPts val="0"/>
              </a:spcAft>
              <a:buFont typeface="Wingdings"/>
              <a:buChar char=""/>
              <a:defRPr/>
            </a:pPr>
            <a:r>
              <a:rPr lang="tr-TR" b="1" dirty="0" smtClean="0"/>
              <a:t>İç denetimliler, </a:t>
            </a:r>
            <a:r>
              <a:rPr lang="tr-TR" dirty="0" smtClean="0"/>
              <a:t>güven duygusu yüksek, strateji, politika, plan, program ve eylemlerini kendi yapar,daha az strese girer,</a:t>
            </a:r>
          </a:p>
          <a:p>
            <a:pPr marL="274320" indent="-274320" eaLnBrk="1" fontAlgn="auto" hangingPunct="1">
              <a:spcAft>
                <a:spcPts val="0"/>
              </a:spcAft>
              <a:buFont typeface="Wingdings"/>
              <a:buChar char=""/>
              <a:defRPr/>
            </a:pPr>
            <a:r>
              <a:rPr lang="tr-TR" b="1" dirty="0" smtClean="0"/>
              <a:t>Dış denetimliler, </a:t>
            </a:r>
            <a:r>
              <a:rPr lang="tr-TR" dirty="0" smtClean="0"/>
              <a:t>başkalarından kolay etkilenir, şans ve talihe daha çok eğilimli ve stresleri fazladır,</a:t>
            </a:r>
          </a:p>
          <a:p>
            <a:pPr marL="274320" indent="-274320" eaLnBrk="1" fontAlgn="auto" hangingPunct="1">
              <a:spcAft>
                <a:spcPts val="0"/>
              </a:spcAft>
              <a:buFont typeface="Wingdings"/>
              <a:buChar char=""/>
              <a:defRPr/>
            </a:pPr>
            <a:r>
              <a:rPr lang="tr-TR" b="1" dirty="0" smtClean="0"/>
              <a:t>İyimserler, </a:t>
            </a:r>
            <a:r>
              <a:rPr lang="tr-TR" dirty="0" smtClean="0"/>
              <a:t>daha az stres duyabilirler,</a:t>
            </a:r>
          </a:p>
          <a:p>
            <a:pPr marL="274320" indent="-274320" eaLnBrk="1" fontAlgn="auto" hangingPunct="1">
              <a:spcAft>
                <a:spcPts val="0"/>
              </a:spcAft>
              <a:buFont typeface="Wingdings"/>
              <a:buChar char=""/>
              <a:defRPr/>
            </a:pPr>
            <a:r>
              <a:rPr lang="tr-TR" b="1" dirty="0" smtClean="0"/>
              <a:t>Kötümserler, </a:t>
            </a:r>
            <a:r>
              <a:rPr lang="tr-TR" dirty="0" smtClean="0"/>
              <a:t>her şeyi abartarak daha çok stres duyabilirler,</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fontScale="70000" lnSpcReduction="20000"/>
          </a:bodyPr>
          <a:lstStyle/>
          <a:p>
            <a:pPr marL="274320" indent="-274320" eaLnBrk="1" fontAlgn="auto" hangingPunct="1">
              <a:spcAft>
                <a:spcPts val="0"/>
              </a:spcAft>
              <a:buFont typeface="Wingdings"/>
              <a:buNone/>
              <a:defRPr/>
            </a:pPr>
            <a:r>
              <a:rPr lang="tr-TR" b="1" dirty="0" smtClean="0"/>
              <a:t>KİŞİLİK VE STRES;</a:t>
            </a:r>
          </a:p>
          <a:p>
            <a:pPr marL="274320" indent="-274320" eaLnBrk="1" fontAlgn="auto" hangingPunct="1">
              <a:spcAft>
                <a:spcPts val="0"/>
              </a:spcAft>
              <a:buFont typeface="Wingdings"/>
              <a:buNone/>
              <a:defRPr/>
            </a:pPr>
            <a:r>
              <a:rPr lang="tr-TR" b="1" dirty="0" smtClean="0"/>
              <a:t>  A TİPİ KİŞİLİK VE ÖZELLİKLERİ:</a:t>
            </a:r>
          </a:p>
          <a:p>
            <a:pPr marL="274320" indent="-274320" eaLnBrk="1" fontAlgn="auto" hangingPunct="1">
              <a:spcAft>
                <a:spcPts val="0"/>
              </a:spcAft>
              <a:buFont typeface="Wingdings"/>
              <a:buChar char=""/>
              <a:defRPr/>
            </a:pPr>
            <a:r>
              <a:rPr lang="tr-TR" dirty="0" smtClean="0"/>
              <a:t>Zaman, randevu ve sözlerinde duyarlıdırlar, başkalarından da aynı duyarlılığı isterler,</a:t>
            </a:r>
          </a:p>
          <a:p>
            <a:pPr marL="274320" indent="-274320" eaLnBrk="1" fontAlgn="auto" hangingPunct="1">
              <a:spcAft>
                <a:spcPts val="0"/>
              </a:spcAft>
              <a:buFont typeface="Wingdings"/>
              <a:buChar char=""/>
              <a:defRPr/>
            </a:pPr>
            <a:r>
              <a:rPr lang="tr-TR" dirty="0" smtClean="0"/>
              <a:t>Rekabetçidirler,</a:t>
            </a:r>
          </a:p>
          <a:p>
            <a:pPr marL="274320" indent="-274320" eaLnBrk="1" fontAlgn="auto" hangingPunct="1">
              <a:spcAft>
                <a:spcPts val="0"/>
              </a:spcAft>
              <a:buFont typeface="Wingdings"/>
              <a:buChar char=""/>
              <a:defRPr/>
            </a:pPr>
            <a:r>
              <a:rPr lang="tr-TR" dirty="0" smtClean="0"/>
              <a:t>Pek çok işi bir arada yapmak isterler,</a:t>
            </a:r>
          </a:p>
          <a:p>
            <a:pPr marL="274320" indent="-274320" eaLnBrk="1" fontAlgn="auto" hangingPunct="1">
              <a:spcAft>
                <a:spcPts val="0"/>
              </a:spcAft>
              <a:buFont typeface="Wingdings"/>
              <a:buChar char=""/>
              <a:defRPr/>
            </a:pPr>
            <a:r>
              <a:rPr lang="tr-TR" dirty="0" smtClean="0"/>
              <a:t>Sabırsızdırlar, beklemekten nefret ederler,</a:t>
            </a:r>
          </a:p>
          <a:p>
            <a:pPr marL="274320" indent="-274320" eaLnBrk="1" fontAlgn="auto" hangingPunct="1">
              <a:spcAft>
                <a:spcPts val="0"/>
              </a:spcAft>
              <a:buFont typeface="Wingdings"/>
              <a:buChar char=""/>
              <a:defRPr/>
            </a:pPr>
            <a:r>
              <a:rPr lang="tr-TR" dirty="0" smtClean="0"/>
              <a:t>Çabuk olmayanlara kızarlar, işi zamanında bitirmeye önem verirler,</a:t>
            </a:r>
          </a:p>
          <a:p>
            <a:pPr marL="274320" indent="-274320" eaLnBrk="1" fontAlgn="auto" hangingPunct="1">
              <a:spcAft>
                <a:spcPts val="0"/>
              </a:spcAft>
              <a:buFont typeface="Wingdings"/>
              <a:buChar char=""/>
              <a:defRPr/>
            </a:pPr>
            <a:r>
              <a:rPr lang="tr-TR" dirty="0" smtClean="0"/>
              <a:t>Kendilerine güvenleri fazladır, duyarlıdırlar,</a:t>
            </a:r>
          </a:p>
          <a:p>
            <a:pPr marL="274320" indent="-274320" eaLnBrk="1" fontAlgn="auto" hangingPunct="1">
              <a:spcAft>
                <a:spcPts val="0"/>
              </a:spcAft>
              <a:buFont typeface="Wingdings"/>
              <a:buChar char=""/>
              <a:defRPr/>
            </a:pPr>
            <a:r>
              <a:rPr lang="tr-TR" dirty="0" smtClean="0"/>
              <a:t>İşlerinde yüksek kaygı taşırlar,</a:t>
            </a:r>
          </a:p>
          <a:p>
            <a:pPr marL="274320" indent="-274320" eaLnBrk="1" fontAlgn="auto" hangingPunct="1">
              <a:spcAft>
                <a:spcPts val="0"/>
              </a:spcAft>
              <a:buFont typeface="Wingdings"/>
              <a:buChar char=""/>
              <a:defRPr/>
            </a:pPr>
            <a:r>
              <a:rPr lang="tr-TR" dirty="0" smtClean="0"/>
              <a:t>Çabuk karar verirler,</a:t>
            </a:r>
          </a:p>
          <a:p>
            <a:pPr marL="274320" indent="-274320" eaLnBrk="1" fontAlgn="auto" hangingPunct="1">
              <a:spcAft>
                <a:spcPts val="0"/>
              </a:spcAft>
              <a:buFont typeface="Wingdings"/>
              <a:buChar char=""/>
              <a:defRPr/>
            </a:pPr>
            <a:r>
              <a:rPr lang="tr-TR" dirty="0" smtClean="0"/>
              <a:t>Planlılık konusunda aşırıdırlar,</a:t>
            </a:r>
          </a:p>
          <a:p>
            <a:pPr marL="274320" indent="-274320" eaLnBrk="1" fontAlgn="auto" hangingPunct="1">
              <a:spcAft>
                <a:spcPts val="0"/>
              </a:spcAft>
              <a:buFont typeface="Wingdings"/>
              <a:buChar char=""/>
              <a:defRPr/>
            </a:pPr>
            <a:r>
              <a:rPr lang="tr-TR" dirty="0" smtClean="0"/>
              <a:t>Az dinlenir, az spor yaparlar,</a:t>
            </a:r>
          </a:p>
          <a:p>
            <a:pPr marL="274320" indent="-274320" eaLnBrk="1" fontAlgn="auto" hangingPunct="1">
              <a:spcAft>
                <a:spcPts val="0"/>
              </a:spcAft>
              <a:buFont typeface="Wingdings"/>
              <a:buChar char=""/>
              <a:defRPr/>
            </a:pPr>
            <a:r>
              <a:rPr lang="tr-TR" dirty="0" smtClean="0"/>
              <a:t>Ben merkezcidirler (egoist),</a:t>
            </a:r>
          </a:p>
          <a:p>
            <a:pPr marL="274320" indent="-274320" eaLnBrk="1" fontAlgn="auto" hangingPunct="1">
              <a:spcAft>
                <a:spcPts val="0"/>
              </a:spcAft>
              <a:buFont typeface="Wingdings"/>
              <a:buChar char=""/>
              <a:defRPr/>
            </a:pPr>
            <a:r>
              <a:rPr lang="tr-TR" dirty="0" smtClean="0"/>
              <a:t>Geçimi zor insanlardır,</a:t>
            </a:r>
          </a:p>
          <a:p>
            <a:pPr marL="274320" indent="-274320" eaLnBrk="1" fontAlgn="auto" hangingPunct="1">
              <a:spcAft>
                <a:spcPts val="0"/>
              </a:spcAft>
              <a:buFont typeface="Wingdings"/>
              <a:buChar char=""/>
              <a:defRPr/>
            </a:pPr>
            <a:r>
              <a:rPr lang="tr-TR" dirty="0" smtClean="0"/>
              <a:t>Ailelerini ihmal ederler,</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fontScale="62500" lnSpcReduction="20000"/>
          </a:bodyPr>
          <a:lstStyle/>
          <a:p>
            <a:pPr marL="274320" indent="-274320" eaLnBrk="1" fontAlgn="auto" hangingPunct="1">
              <a:spcAft>
                <a:spcPts val="0"/>
              </a:spcAft>
              <a:buFont typeface="Wingdings"/>
              <a:buNone/>
              <a:defRPr/>
            </a:pPr>
            <a:r>
              <a:rPr lang="tr-TR" b="1" dirty="0" smtClean="0"/>
              <a:t>KİŞİLİK VE STRES;</a:t>
            </a:r>
          </a:p>
          <a:p>
            <a:pPr marL="274320" indent="-274320" eaLnBrk="1" fontAlgn="auto" hangingPunct="1">
              <a:spcAft>
                <a:spcPts val="0"/>
              </a:spcAft>
              <a:buFont typeface="Wingdings"/>
              <a:buNone/>
              <a:defRPr/>
            </a:pPr>
            <a:r>
              <a:rPr lang="tr-TR" b="1" dirty="0" smtClean="0"/>
              <a:t>   B TİPİ KİŞİLİK VE ÖZELLİKLERİ:</a:t>
            </a:r>
          </a:p>
          <a:p>
            <a:pPr marL="274320" indent="-274320" eaLnBrk="1" fontAlgn="auto" hangingPunct="1">
              <a:spcAft>
                <a:spcPts val="0"/>
              </a:spcAft>
              <a:buFont typeface="Wingdings"/>
              <a:buChar char=""/>
              <a:defRPr/>
            </a:pPr>
            <a:r>
              <a:rPr lang="tr-TR" sz="2600" dirty="0" smtClean="0"/>
              <a:t>Aceleci ve sabırsız değillerdir, rekabete girmekten pek hoşlanmazlar,</a:t>
            </a:r>
          </a:p>
          <a:p>
            <a:pPr marL="274320" indent="-274320" eaLnBrk="1" fontAlgn="auto" hangingPunct="1">
              <a:spcAft>
                <a:spcPts val="0"/>
              </a:spcAft>
              <a:buFont typeface="Wingdings"/>
              <a:buChar char=""/>
              <a:defRPr/>
            </a:pPr>
            <a:r>
              <a:rPr lang="tr-TR" sz="2600" dirty="0" smtClean="0"/>
              <a:t>Sorulmadıkça başarılarını ve yaptıklarını tartışma ihtiyacı duymazlar,</a:t>
            </a:r>
          </a:p>
          <a:p>
            <a:pPr marL="274320" indent="-274320" eaLnBrk="1" fontAlgn="auto" hangingPunct="1">
              <a:spcAft>
                <a:spcPts val="0"/>
              </a:spcAft>
              <a:buFont typeface="Wingdings"/>
              <a:buChar char=""/>
              <a:defRPr/>
            </a:pPr>
            <a:r>
              <a:rPr lang="tr-TR" sz="2600" dirty="0" smtClean="0"/>
              <a:t>Zamanın esiri olmazlar,</a:t>
            </a:r>
          </a:p>
          <a:p>
            <a:pPr marL="274320" indent="-274320" eaLnBrk="1" fontAlgn="auto" hangingPunct="1">
              <a:spcAft>
                <a:spcPts val="0"/>
              </a:spcAft>
              <a:buFont typeface="Wingdings"/>
              <a:buChar char=""/>
              <a:defRPr/>
            </a:pPr>
            <a:r>
              <a:rPr lang="tr-TR" sz="2600" dirty="0" smtClean="0"/>
              <a:t>Ekip çalışmasına yatkındırlar,</a:t>
            </a:r>
          </a:p>
          <a:p>
            <a:pPr marL="274320" indent="-274320" eaLnBrk="1" fontAlgn="auto" hangingPunct="1">
              <a:spcAft>
                <a:spcPts val="0"/>
              </a:spcAft>
              <a:buFont typeface="Wingdings"/>
              <a:buChar char=""/>
              <a:defRPr/>
            </a:pPr>
            <a:r>
              <a:rPr lang="tr-TR" sz="2600" dirty="0" smtClean="0"/>
              <a:t>Katı kurallardan arınmış ve esnektirler,</a:t>
            </a:r>
          </a:p>
          <a:p>
            <a:pPr marL="274320" indent="-274320" eaLnBrk="1" fontAlgn="auto" hangingPunct="1">
              <a:spcAft>
                <a:spcPts val="0"/>
              </a:spcAft>
              <a:buFont typeface="Wingdings"/>
              <a:buChar char=""/>
              <a:defRPr/>
            </a:pPr>
            <a:r>
              <a:rPr lang="tr-TR" sz="2600" dirty="0" smtClean="0"/>
              <a:t>Başarı konusunda aşırı hırslı değillerdir,</a:t>
            </a:r>
          </a:p>
          <a:p>
            <a:pPr marL="274320" indent="-274320" eaLnBrk="1" fontAlgn="auto" hangingPunct="1">
              <a:spcAft>
                <a:spcPts val="0"/>
              </a:spcAft>
              <a:buFont typeface="Wingdings"/>
              <a:buChar char=""/>
              <a:defRPr/>
            </a:pPr>
            <a:r>
              <a:rPr lang="tr-TR" sz="2600" dirty="0" smtClean="0"/>
              <a:t>Kolay kolay sinirlenmez ve tedirgin olmazlar,</a:t>
            </a:r>
          </a:p>
          <a:p>
            <a:pPr marL="274320" indent="-274320" eaLnBrk="1" fontAlgn="auto" hangingPunct="1">
              <a:spcAft>
                <a:spcPts val="0"/>
              </a:spcAft>
              <a:buFont typeface="Wingdings"/>
              <a:buChar char=""/>
              <a:defRPr/>
            </a:pPr>
            <a:r>
              <a:rPr lang="tr-TR" sz="2600" dirty="0" smtClean="0"/>
              <a:t>Yaptıkları işten zevk almayı bilirler,</a:t>
            </a:r>
          </a:p>
          <a:p>
            <a:pPr marL="274320" indent="-274320" eaLnBrk="1" fontAlgn="auto" hangingPunct="1">
              <a:spcAft>
                <a:spcPts val="0"/>
              </a:spcAft>
              <a:buFont typeface="Wingdings"/>
              <a:buChar char=""/>
              <a:defRPr/>
            </a:pPr>
            <a:r>
              <a:rPr lang="tr-TR" sz="2600" dirty="0" smtClean="0"/>
              <a:t>İşteki rahatlıklarından suçluluk duymazlar, sakin ve düzenli çalışırlar, kararlı bir hızla çalışır ve kendini daha fazla güven içinde hisseder,</a:t>
            </a:r>
          </a:p>
          <a:p>
            <a:pPr marL="274320" indent="-274320" eaLnBrk="1" fontAlgn="auto" hangingPunct="1">
              <a:spcAft>
                <a:spcPts val="0"/>
              </a:spcAft>
              <a:buFont typeface="Wingdings"/>
              <a:buChar char=""/>
              <a:defRPr/>
            </a:pPr>
            <a:r>
              <a:rPr lang="tr-TR" sz="2600" dirty="0" smtClean="0"/>
              <a:t>Kendisinden ve çevresinden emin bir tiptir, özel hayatları ile iş hayatları arasında kolayca sınır koyabilirler,</a:t>
            </a:r>
          </a:p>
          <a:p>
            <a:pPr marL="274320" indent="-274320" eaLnBrk="1" fontAlgn="auto" hangingPunct="1">
              <a:spcAft>
                <a:spcPts val="0"/>
              </a:spcAft>
              <a:buFont typeface="Wingdings"/>
              <a:buChar char=""/>
              <a:defRPr/>
            </a:pPr>
            <a:r>
              <a:rPr lang="tr-TR" sz="2600" dirty="0" smtClean="0"/>
              <a:t>Konuşmaları bile daha rahat ve sakin bir tondadır,</a:t>
            </a:r>
          </a:p>
          <a:p>
            <a:pPr marL="274320" indent="-274320" eaLnBrk="1" fontAlgn="auto" hangingPunct="1">
              <a:spcAft>
                <a:spcPts val="0"/>
              </a:spcAft>
              <a:buFont typeface="Wingdings"/>
              <a:buChar char=""/>
              <a:defRPr/>
            </a:pPr>
            <a:r>
              <a:rPr lang="tr-TR" sz="2600" dirty="0" smtClean="0"/>
              <a:t>Daha az çatışma halindedir,</a:t>
            </a:r>
          </a:p>
          <a:p>
            <a:pPr marL="274320" indent="-274320" eaLnBrk="1" fontAlgn="auto" hangingPunct="1">
              <a:spcAft>
                <a:spcPts val="0"/>
              </a:spcAft>
              <a:buFont typeface="Wingdings"/>
              <a:buChar char=""/>
              <a:defRPr/>
            </a:pPr>
            <a:r>
              <a:rPr lang="tr-TR" sz="2600" dirty="0" smtClean="0"/>
              <a:t>Hayatı kendine zehir etmez,yaşama karşı daha dengeli ve rahat bir yaklaşım içerisindedir,</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fontScale="85000" lnSpcReduction="10000"/>
          </a:bodyPr>
          <a:lstStyle/>
          <a:p>
            <a:pPr marL="274320" indent="-274320" eaLnBrk="1" fontAlgn="auto" hangingPunct="1">
              <a:spcAft>
                <a:spcPts val="0"/>
              </a:spcAft>
              <a:buFont typeface="Wingdings"/>
              <a:buNone/>
              <a:defRPr/>
            </a:pPr>
            <a:r>
              <a:rPr lang="tr-TR" b="1" dirty="0" smtClean="0"/>
              <a:t>KİŞİLİK VE STRES;</a:t>
            </a:r>
          </a:p>
          <a:p>
            <a:pPr marL="274320" indent="-274320" eaLnBrk="1" fontAlgn="auto" hangingPunct="1">
              <a:spcAft>
                <a:spcPts val="0"/>
              </a:spcAft>
              <a:buFont typeface="Wingdings"/>
              <a:buNone/>
              <a:defRPr/>
            </a:pPr>
            <a:r>
              <a:rPr lang="tr-TR" b="1" dirty="0" smtClean="0"/>
              <a:t>A ve B TİPİ KİŞİLİKLER ÜZERİNE:</a:t>
            </a:r>
          </a:p>
          <a:p>
            <a:pPr marL="274320" indent="-274320" eaLnBrk="1" fontAlgn="auto" hangingPunct="1">
              <a:spcAft>
                <a:spcPts val="0"/>
              </a:spcAft>
              <a:buFont typeface="Wingdings"/>
              <a:buChar char=""/>
              <a:defRPr/>
            </a:pPr>
            <a:r>
              <a:rPr lang="tr-TR" dirty="0" smtClean="0"/>
              <a:t> İnsanlar iki tipten yalnızca birinin özelliğini göstermez, mutlaka A ya da B kişilik diye ayrılmaz,</a:t>
            </a:r>
          </a:p>
          <a:p>
            <a:pPr marL="274320" indent="-274320" eaLnBrk="1" fontAlgn="auto" hangingPunct="1">
              <a:spcAft>
                <a:spcPts val="0"/>
              </a:spcAft>
              <a:buFont typeface="Wingdings"/>
              <a:buChar char=""/>
              <a:defRPr/>
            </a:pPr>
            <a:r>
              <a:rPr lang="tr-TR" dirty="0" smtClean="0"/>
              <a:t> Çoğu karışık özellik gösterir, ancak biri daha fazla ağır basabilir,</a:t>
            </a:r>
          </a:p>
          <a:p>
            <a:pPr marL="274320" indent="-274320" eaLnBrk="1" fontAlgn="auto" hangingPunct="1">
              <a:spcAft>
                <a:spcPts val="0"/>
              </a:spcAft>
              <a:buFont typeface="Wingdings"/>
              <a:buChar char=""/>
              <a:defRPr/>
            </a:pPr>
            <a:r>
              <a:rPr lang="tr-TR" dirty="0" smtClean="0"/>
              <a:t>Başarı konusunda tipler arasında pek fark yoktur,</a:t>
            </a:r>
          </a:p>
          <a:p>
            <a:pPr marL="274320" indent="-274320" eaLnBrk="1" fontAlgn="auto" hangingPunct="1">
              <a:spcAft>
                <a:spcPts val="0"/>
              </a:spcAft>
              <a:buFont typeface="Wingdings"/>
              <a:buChar char=""/>
              <a:defRPr/>
            </a:pPr>
            <a:r>
              <a:rPr lang="tr-TR" dirty="0" smtClean="0"/>
              <a:t>Üst düzey yöneticilik pozisyonları için yapılan mücadelelerde A TİPİ kişilikler, B </a:t>
            </a:r>
            <a:r>
              <a:rPr lang="tr-TR" dirty="0" err="1" smtClean="0"/>
              <a:t>TİPİ’ne</a:t>
            </a:r>
            <a:r>
              <a:rPr lang="tr-TR" dirty="0" smtClean="0"/>
              <a:t> yenilirler,</a:t>
            </a:r>
          </a:p>
          <a:p>
            <a:pPr marL="274320" indent="-274320" eaLnBrk="1" fontAlgn="auto" hangingPunct="1">
              <a:spcAft>
                <a:spcPts val="0"/>
              </a:spcAft>
              <a:buFont typeface="Wingdings"/>
              <a:buChar char=""/>
              <a:defRPr/>
            </a:pPr>
            <a:r>
              <a:rPr lang="tr-TR" dirty="0" smtClean="0"/>
              <a:t>Yapılan bir çalışmada yöneticilerin %60’ının A TİPİ, %12’sinin B TİPİ olduğu belirlenmiştir,</a:t>
            </a:r>
          </a:p>
          <a:p>
            <a:pPr marL="274320" indent="-274320" eaLnBrk="1" fontAlgn="auto" hangingPunct="1">
              <a:spcAft>
                <a:spcPts val="0"/>
              </a:spcAft>
              <a:buFont typeface="Wingdings"/>
              <a:buChar char=""/>
              <a:defRPr/>
            </a:pPr>
            <a:r>
              <a:rPr lang="tr-TR" dirty="0" smtClean="0"/>
              <a:t> Eğitimle A TİPİ davranış özellikleri azaltılabilir, B TİPİ özellik kazandırılabilir,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28596" y="1000108"/>
            <a:ext cx="8229600" cy="1143000"/>
          </a:xfrm>
        </p:spPr>
        <p:txBody>
          <a:bodyPr>
            <a:normAutofit fontScale="90000"/>
          </a:bodyPr>
          <a:lstStyle/>
          <a:p>
            <a:pPr eaLnBrk="1" fontAlgn="auto" hangingPunct="1">
              <a:spcAft>
                <a:spcPts val="0"/>
              </a:spcAft>
              <a:defRPr/>
            </a:pPr>
            <a:r>
              <a:rPr lang="tr-TR" b="1" dirty="0" smtClean="0">
                <a:solidFill>
                  <a:srgbClr val="C00000"/>
                </a:solidFill>
              </a:rPr>
              <a:t>Stres Nedenleri(Stresörler)</a:t>
            </a:r>
            <a:br>
              <a:rPr lang="tr-TR" b="1" dirty="0" smtClean="0">
                <a:solidFill>
                  <a:srgbClr val="C00000"/>
                </a:solidFill>
              </a:rPr>
            </a:br>
            <a:r>
              <a:rPr lang="tr-TR" b="1" dirty="0" smtClean="0">
                <a:solidFill>
                  <a:srgbClr val="C00000"/>
                </a:solidFill>
              </a:rPr>
              <a:t>ÇEVRESEL İle İlgili Olanlar;</a:t>
            </a:r>
            <a:endParaRPr lang="tr-TR" b="1" dirty="0">
              <a:solidFill>
                <a:srgbClr val="C00000"/>
              </a:solidFill>
            </a:endParaRPr>
          </a:p>
        </p:txBody>
      </p:sp>
      <p:sp>
        <p:nvSpPr>
          <p:cNvPr id="3" name="2 İçerik Yer Tutucusu"/>
          <p:cNvSpPr>
            <a:spLocks noGrp="1"/>
          </p:cNvSpPr>
          <p:nvPr>
            <p:ph idx="1"/>
          </p:nvPr>
        </p:nvSpPr>
        <p:spPr>
          <a:xfrm>
            <a:off x="428596" y="2214554"/>
            <a:ext cx="8229600" cy="4389120"/>
          </a:xfrm>
        </p:spPr>
        <p:txBody>
          <a:bodyPr>
            <a:normAutofit/>
          </a:bodyPr>
          <a:lstStyle/>
          <a:p>
            <a:r>
              <a:rPr lang="tr-TR" dirty="0" smtClean="0"/>
              <a:t>EKONOMİK DEĞİŞİM</a:t>
            </a:r>
          </a:p>
          <a:p>
            <a:endParaRPr lang="tr-TR" dirty="0"/>
          </a:p>
          <a:p>
            <a:r>
              <a:rPr lang="tr-TR" dirty="0" smtClean="0"/>
              <a:t>SİYASAL DEĞİŞİM</a:t>
            </a:r>
          </a:p>
          <a:p>
            <a:endParaRPr lang="tr-TR" dirty="0"/>
          </a:p>
          <a:p>
            <a:r>
              <a:rPr lang="tr-TR" dirty="0" smtClean="0"/>
              <a:t>SOSYAL DEĞİŞİM</a:t>
            </a:r>
          </a:p>
          <a:p>
            <a:endParaRPr lang="tr-TR" dirty="0"/>
          </a:p>
          <a:p>
            <a:r>
              <a:rPr lang="tr-TR" dirty="0" smtClean="0"/>
              <a:t>TEKNOLOJİK DEĞİŞİM</a:t>
            </a:r>
          </a:p>
          <a:p>
            <a:endParaRPr lang="tr-TR" dirty="0"/>
          </a:p>
          <a:p>
            <a:r>
              <a:rPr lang="tr-TR" dirty="0" smtClean="0"/>
              <a:t>ÖRGÜTSEL DEĞİŞİM</a:t>
            </a:r>
          </a:p>
          <a:p>
            <a:endParaRPr lang="tr-TR" dirty="0"/>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solidFill>
                  <a:srgbClr val="FF0000"/>
                </a:solidFill>
              </a:rPr>
              <a:t>EKONOMİK DEĞİŞİM:</a:t>
            </a:r>
            <a:r>
              <a:rPr lang="tr-TR" dirty="0" smtClean="0"/>
              <a:t>Enflasyon ya da faiz oranlarındaki değişikler gibi bireylerin satın alma gücünü azaltıcı nitelikteki gelişmeler örnek olarak verilebilir.</a:t>
            </a:r>
          </a:p>
          <a:p>
            <a:pPr>
              <a:buNone/>
            </a:pPr>
            <a:endParaRPr lang="tr-TR" dirty="0" smtClean="0">
              <a:solidFill>
                <a:srgbClr val="FF0000"/>
              </a:solidFill>
            </a:endParaRPr>
          </a:p>
          <a:p>
            <a:r>
              <a:rPr lang="tr-TR" dirty="0" smtClean="0">
                <a:solidFill>
                  <a:srgbClr val="FF0000"/>
                </a:solidFill>
              </a:rPr>
              <a:t>ÖRNEKLER:</a:t>
            </a:r>
            <a:r>
              <a:rPr lang="tr-TR" dirty="0"/>
              <a:t>Borsa dibe vurdu, binlerce şirket ve banka battı. Milyonlarca insan işsiz kaldı. 24 Ekim 1929 tarihe KARA PERŞEMBE olarak geçti ve büyük buhranın başlangıcı oldu</a:t>
            </a:r>
            <a:r>
              <a:rPr lang="tr-TR" dirty="0" smtClean="0"/>
              <a:t>.</a:t>
            </a:r>
            <a:r>
              <a:rPr lang="tr-TR" b="1" dirty="0"/>
              <a:t> </a:t>
            </a:r>
            <a:r>
              <a:rPr lang="tr-TR" dirty="0"/>
              <a:t>Rusya Ekonomik Krizi (1998</a:t>
            </a:r>
            <a:r>
              <a:rPr lang="tr-TR" dirty="0" smtClean="0"/>
              <a:t>).</a:t>
            </a:r>
            <a:r>
              <a:rPr lang="tr-TR" dirty="0"/>
              <a:t> 2001 Türkiye ekonomik krizi, Kara Çarşamba olarak da bilinen, Türkiye tarihinin en büyük ekonomik krizidir.</a:t>
            </a:r>
          </a:p>
          <a:p>
            <a:pPr>
              <a:buNone/>
            </a:pPr>
            <a:r>
              <a:rPr lang="tr-TR" dirty="0"/>
              <a:t/>
            </a:r>
            <a:br>
              <a:rPr lang="tr-TR" dirty="0"/>
            </a:br>
            <a:endParaRPr lang="tr-TR" dirty="0" smtClean="0">
              <a:solidFill>
                <a:srgbClr val="FF0000"/>
              </a:solidFill>
            </a:endParaRP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43050"/>
            <a:ext cx="8229600" cy="4483113"/>
          </a:xfrm>
        </p:spPr>
        <p:txBody>
          <a:bodyPr/>
          <a:lstStyle/>
          <a:p>
            <a:r>
              <a:rPr lang="tr-TR" dirty="0" smtClean="0">
                <a:solidFill>
                  <a:srgbClr val="FF0000"/>
                </a:solidFill>
              </a:rPr>
              <a:t>SİYASAL DEĞİŞİM: </a:t>
            </a:r>
            <a:r>
              <a:rPr lang="tr-TR" dirty="0" smtClean="0"/>
              <a:t>Bir ülkedeki siyasal değişimler de özellikle kişilerin yeni siyasal gelişmelerin nelere yol açabileceğini kestiremediklerinde bireylerde streslere sebep olabilir.</a:t>
            </a:r>
          </a:p>
          <a:p>
            <a:r>
              <a:rPr lang="tr-TR" dirty="0" smtClean="0">
                <a:solidFill>
                  <a:srgbClr val="FF0000"/>
                </a:solidFill>
              </a:rPr>
              <a:t>SOSYAL DEĞİŞİM:</a:t>
            </a:r>
            <a:r>
              <a:rPr lang="tr-TR" dirty="0" smtClean="0"/>
              <a:t>Bireylerin değer ve tutumlarında meydana gelen değişikler de strese neden olabilmektedir.</a:t>
            </a:r>
          </a:p>
          <a:p>
            <a:endParaRPr lang="tr-TR" dirty="0" smtClean="0"/>
          </a:p>
          <a:p>
            <a:pPr>
              <a:buNone/>
            </a:pP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solidFill>
                  <a:srgbClr val="FF0000"/>
                </a:solidFill>
              </a:rPr>
              <a:t>TEKNOLOJİK DEĞİŞİM:</a:t>
            </a:r>
            <a:r>
              <a:rPr lang="tr-TR" dirty="0" smtClean="0"/>
              <a:t>Çağdaş dünyadaki teknolojik ilerleme ve yeniliklerdeki baş döndüren artış,bireylerin yaşadıkları stresi arttırıcı bir etki ortaya koymaktadır.</a:t>
            </a:r>
          </a:p>
          <a:p>
            <a:endParaRPr lang="tr-TR" dirty="0">
              <a:solidFill>
                <a:srgbClr val="FF0000"/>
              </a:solidFill>
            </a:endParaRPr>
          </a:p>
          <a:p>
            <a:r>
              <a:rPr lang="tr-TR" dirty="0" smtClean="0">
                <a:solidFill>
                  <a:srgbClr val="FF0000"/>
                </a:solidFill>
              </a:rPr>
              <a:t>ÖRNEKLER:</a:t>
            </a:r>
            <a:r>
              <a:rPr lang="tr-TR" dirty="0"/>
              <a:t>Akıllı </a:t>
            </a:r>
            <a:r>
              <a:rPr lang="tr-TR" dirty="0" smtClean="0"/>
              <a:t>telefon/tablet,</a:t>
            </a:r>
            <a:r>
              <a:rPr lang="tr-TR" dirty="0"/>
              <a:t> TV veya internet benzeri teknolojik alet </a:t>
            </a:r>
            <a:r>
              <a:rPr lang="tr-TR" dirty="0" smtClean="0"/>
              <a:t>bağımlılığı</a:t>
            </a:r>
            <a:endParaRPr lang="tr-TR" dirty="0" smtClean="0">
              <a:solidFill>
                <a:srgbClr val="FF0000"/>
              </a:solidFill>
            </a:endParaRP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Stresin Sonuçları</a:t>
            </a:r>
            <a:endParaRPr lang="tr-TR" dirty="0"/>
          </a:p>
        </p:txBody>
      </p:sp>
      <p:sp>
        <p:nvSpPr>
          <p:cNvPr id="4" name="2 İçerik Yer Tutucusu"/>
          <p:cNvSpPr>
            <a:spLocks noGrp="1"/>
          </p:cNvSpPr>
          <p:nvPr>
            <p:ph idx="1"/>
          </p:nvPr>
        </p:nvSpPr>
        <p:spPr/>
        <p:txBody>
          <a:bodyPr>
            <a:normAutofit fontScale="92500" lnSpcReduction="10000"/>
          </a:bodyPr>
          <a:lstStyle/>
          <a:p>
            <a:pPr eaLnBrk="1" hangingPunct="1">
              <a:buFont typeface="Wingdings" pitchFamily="2" charset="2"/>
              <a:buNone/>
            </a:pPr>
            <a:r>
              <a:rPr lang="tr-TR" altLang="tr-TR" b="1" dirty="0" smtClean="0"/>
              <a:t> A.BİREYSEL SONUÇLAR:</a:t>
            </a:r>
          </a:p>
          <a:p>
            <a:pPr eaLnBrk="1" hangingPunct="1">
              <a:buFont typeface="Wingdings" pitchFamily="2" charset="2"/>
              <a:buNone/>
            </a:pPr>
            <a:r>
              <a:rPr lang="tr-TR" altLang="tr-TR" dirty="0" smtClean="0"/>
              <a:t>     1.FİZİKSEL/FİZYOLOJİK SONUÇLAR</a:t>
            </a:r>
          </a:p>
          <a:p>
            <a:pPr eaLnBrk="1" hangingPunct="1">
              <a:buFont typeface="Wingdings" pitchFamily="2" charset="2"/>
              <a:buNone/>
            </a:pPr>
            <a:r>
              <a:rPr lang="tr-TR" altLang="tr-TR" dirty="0" smtClean="0"/>
              <a:t>           a.Kısa Dönemli Sonuçlar,</a:t>
            </a:r>
          </a:p>
          <a:p>
            <a:pPr eaLnBrk="1" hangingPunct="1">
              <a:buFont typeface="Wingdings" pitchFamily="2" charset="2"/>
              <a:buNone/>
            </a:pPr>
            <a:r>
              <a:rPr lang="tr-TR" altLang="tr-TR" dirty="0" smtClean="0"/>
              <a:t>           b.Uzun Dönemli Sonuçlar/Psikosomatik </a:t>
            </a:r>
            <a:r>
              <a:rPr lang="tr-TR" altLang="tr-TR" dirty="0" err="1" smtClean="0"/>
              <a:t>Hast</a:t>
            </a:r>
            <a:r>
              <a:rPr lang="tr-TR" altLang="tr-TR" dirty="0" smtClean="0"/>
              <a:t>. </a:t>
            </a:r>
          </a:p>
          <a:p>
            <a:pPr eaLnBrk="1" hangingPunct="1">
              <a:buFont typeface="Wingdings" pitchFamily="2" charset="2"/>
              <a:buNone/>
            </a:pPr>
            <a:r>
              <a:rPr lang="tr-TR" altLang="tr-TR" dirty="0" smtClean="0"/>
              <a:t>     2.PSİKOLOJİK SONUÇLAR</a:t>
            </a:r>
          </a:p>
          <a:p>
            <a:pPr eaLnBrk="1" hangingPunct="1">
              <a:buFont typeface="Wingdings" pitchFamily="2" charset="2"/>
              <a:buNone/>
            </a:pPr>
            <a:r>
              <a:rPr lang="tr-TR" altLang="tr-TR" dirty="0" smtClean="0"/>
              <a:t>           a.Bilişsel Sonuçlar,</a:t>
            </a:r>
          </a:p>
          <a:p>
            <a:pPr eaLnBrk="1" hangingPunct="1">
              <a:buFont typeface="Wingdings" pitchFamily="2" charset="2"/>
              <a:buNone/>
            </a:pPr>
            <a:r>
              <a:rPr lang="tr-TR" altLang="tr-TR" dirty="0" smtClean="0"/>
              <a:t>           b.Duygusal(</a:t>
            </a:r>
            <a:r>
              <a:rPr lang="tr-TR" altLang="tr-TR" dirty="0" err="1" smtClean="0"/>
              <a:t>Emosyonel</a:t>
            </a:r>
            <a:r>
              <a:rPr lang="tr-TR" altLang="tr-TR" dirty="0" smtClean="0"/>
              <a:t>) Sonuçlar,</a:t>
            </a:r>
          </a:p>
          <a:p>
            <a:pPr eaLnBrk="1" hangingPunct="1">
              <a:buFont typeface="Wingdings" pitchFamily="2" charset="2"/>
              <a:buNone/>
            </a:pPr>
            <a:r>
              <a:rPr lang="tr-TR" altLang="tr-TR" dirty="0" smtClean="0"/>
              <a:t>     3.DAVRANIŞSAL SONUÇLAR</a:t>
            </a:r>
          </a:p>
          <a:p>
            <a:pPr eaLnBrk="1" hangingPunct="1">
              <a:buFont typeface="Wingdings" pitchFamily="2" charset="2"/>
              <a:buNone/>
            </a:pPr>
            <a:endParaRPr lang="tr-TR" altLang="tr-TR" dirty="0" smtClean="0"/>
          </a:p>
          <a:p>
            <a:pPr eaLnBrk="1" hangingPunct="1">
              <a:buFont typeface="Wingdings" pitchFamily="2" charset="2"/>
              <a:buNone/>
            </a:pPr>
            <a:r>
              <a:rPr lang="tr-TR" altLang="tr-TR" b="1" dirty="0" smtClean="0"/>
              <a:t>B.ÖRGÜTSEL SONUÇLAR:</a:t>
            </a:r>
          </a:p>
          <a:p>
            <a:pPr eaLnBrk="1" hangingPunct="1"/>
            <a:endParaRPr lang="tr-TR" altLang="tr-TR"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428596" y="1142984"/>
            <a:ext cx="8229600" cy="1143000"/>
          </a:xfrm>
        </p:spPr>
        <p:txBody>
          <a:bodyPr>
            <a:normAutofit fontScale="90000"/>
          </a:bodyPr>
          <a:lstStyle/>
          <a:p>
            <a:pPr eaLnBrk="1" fontAlgn="auto" hangingPunct="1">
              <a:spcAft>
                <a:spcPts val="0"/>
              </a:spcAft>
              <a:defRPr/>
            </a:pPr>
            <a:r>
              <a:rPr lang="tr-TR" b="1" dirty="0" smtClean="0">
                <a:solidFill>
                  <a:srgbClr val="C00000"/>
                </a:solidFill>
              </a:rPr>
              <a:t>Stresin Sonuçları</a:t>
            </a:r>
            <a:br>
              <a:rPr lang="tr-TR" b="1" dirty="0" smtClean="0">
                <a:solidFill>
                  <a:srgbClr val="C00000"/>
                </a:solidFill>
              </a:rPr>
            </a:br>
            <a:r>
              <a:rPr lang="tr-TR" b="1" dirty="0" smtClean="0">
                <a:solidFill>
                  <a:srgbClr val="C00000"/>
                </a:solidFill>
              </a:rPr>
              <a:t>Stresin Bireysel Sonuçları</a:t>
            </a:r>
            <a:endParaRPr lang="tr-TR" b="1" dirty="0">
              <a:solidFill>
                <a:srgbClr val="C00000"/>
              </a:solidFill>
            </a:endParaRPr>
          </a:p>
        </p:txBody>
      </p:sp>
      <p:sp>
        <p:nvSpPr>
          <p:cNvPr id="4" name="2 İçerik Yer Tutucusu"/>
          <p:cNvSpPr>
            <a:spLocks noGrp="1"/>
          </p:cNvSpPr>
          <p:nvPr>
            <p:ph idx="1"/>
          </p:nvPr>
        </p:nvSpPr>
        <p:spPr>
          <a:xfrm>
            <a:off x="428596" y="2468880"/>
            <a:ext cx="8229600" cy="4389120"/>
          </a:xfrm>
        </p:spPr>
        <p:txBody>
          <a:bodyPr>
            <a:normAutofit fontScale="70000" lnSpcReduction="20000"/>
          </a:bodyPr>
          <a:lstStyle/>
          <a:p>
            <a:pPr marL="274320" indent="-274320" eaLnBrk="1" fontAlgn="auto" hangingPunct="1">
              <a:spcAft>
                <a:spcPts val="0"/>
              </a:spcAft>
              <a:buFont typeface="Wingdings"/>
              <a:buNone/>
              <a:defRPr/>
            </a:pPr>
            <a:endParaRPr lang="tr-TR" b="1" dirty="0" smtClean="0"/>
          </a:p>
          <a:p>
            <a:pPr marL="274320" indent="-274320" eaLnBrk="1" fontAlgn="auto" hangingPunct="1">
              <a:spcAft>
                <a:spcPts val="0"/>
              </a:spcAft>
              <a:buFont typeface="Wingdings"/>
              <a:buNone/>
              <a:defRPr/>
            </a:pPr>
            <a:r>
              <a:rPr lang="tr-TR" b="1" dirty="0" smtClean="0"/>
              <a:t>1.FİZİKSEL/FİZYOLOJİK SONUÇLAR;</a:t>
            </a:r>
          </a:p>
          <a:p>
            <a:pPr marL="274320" indent="-274320" eaLnBrk="1" fontAlgn="auto" hangingPunct="1">
              <a:spcAft>
                <a:spcPts val="0"/>
              </a:spcAft>
              <a:buFont typeface="Wingdings"/>
              <a:buNone/>
              <a:defRPr/>
            </a:pPr>
            <a:r>
              <a:rPr lang="tr-TR" b="1" dirty="0" smtClean="0"/>
              <a:t>     a.KISA DÖNEMLİ SONUÇLAR:</a:t>
            </a:r>
          </a:p>
          <a:p>
            <a:pPr marL="274320" indent="-274320" eaLnBrk="1" fontAlgn="auto" hangingPunct="1">
              <a:spcAft>
                <a:spcPts val="0"/>
              </a:spcAft>
              <a:buFont typeface="Wingdings"/>
              <a:buChar char=""/>
              <a:defRPr/>
            </a:pPr>
            <a:r>
              <a:rPr lang="tr-TR" dirty="0" smtClean="0"/>
              <a:t>Tansiyonda yükselme,</a:t>
            </a:r>
          </a:p>
          <a:p>
            <a:pPr marL="274320" indent="-274320" eaLnBrk="1" fontAlgn="auto" hangingPunct="1">
              <a:spcAft>
                <a:spcPts val="0"/>
              </a:spcAft>
              <a:buFont typeface="Wingdings"/>
              <a:buChar char=""/>
              <a:defRPr/>
            </a:pPr>
            <a:r>
              <a:rPr lang="tr-TR" dirty="0" smtClean="0"/>
              <a:t>Kan şekerinde yükselme,</a:t>
            </a:r>
          </a:p>
          <a:p>
            <a:pPr marL="274320" indent="-274320" eaLnBrk="1" fontAlgn="auto" hangingPunct="1">
              <a:spcAft>
                <a:spcPts val="0"/>
              </a:spcAft>
              <a:buFont typeface="Wingdings"/>
              <a:buChar char=""/>
              <a:defRPr/>
            </a:pPr>
            <a:r>
              <a:rPr lang="tr-TR" dirty="0" smtClean="0"/>
              <a:t>Kolesterolün yükselmesi,</a:t>
            </a:r>
          </a:p>
          <a:p>
            <a:pPr marL="274320" indent="-274320" eaLnBrk="1" fontAlgn="auto" hangingPunct="1">
              <a:spcAft>
                <a:spcPts val="0"/>
              </a:spcAft>
              <a:buFont typeface="Wingdings"/>
              <a:buChar char=""/>
              <a:defRPr/>
            </a:pPr>
            <a:r>
              <a:rPr lang="tr-TR" dirty="0" smtClean="0"/>
              <a:t>Baş ağrısı, baş dönmesi, </a:t>
            </a:r>
          </a:p>
          <a:p>
            <a:pPr marL="274320" indent="-274320" eaLnBrk="1" fontAlgn="auto" hangingPunct="1">
              <a:spcAft>
                <a:spcPts val="0"/>
              </a:spcAft>
              <a:buFont typeface="Wingdings"/>
              <a:buChar char=""/>
              <a:defRPr/>
            </a:pPr>
            <a:r>
              <a:rPr lang="tr-TR" dirty="0" smtClean="0"/>
              <a:t>Boyun/Omuz/Sırt ağrıları,</a:t>
            </a:r>
          </a:p>
          <a:p>
            <a:pPr marL="274320" indent="-274320" eaLnBrk="1" fontAlgn="auto" hangingPunct="1">
              <a:spcAft>
                <a:spcPts val="0"/>
              </a:spcAft>
              <a:buFont typeface="Wingdings"/>
              <a:buChar char=""/>
              <a:defRPr/>
            </a:pPr>
            <a:r>
              <a:rPr lang="tr-TR" dirty="0" smtClean="0"/>
              <a:t>Terleme,</a:t>
            </a:r>
          </a:p>
          <a:p>
            <a:pPr marL="274320" indent="-274320" eaLnBrk="1" fontAlgn="auto" hangingPunct="1">
              <a:spcAft>
                <a:spcPts val="0"/>
              </a:spcAft>
              <a:buFont typeface="Wingdings"/>
              <a:buChar char=""/>
              <a:defRPr/>
            </a:pPr>
            <a:r>
              <a:rPr lang="tr-TR" dirty="0" smtClean="0"/>
              <a:t>Yorgunluk,</a:t>
            </a:r>
          </a:p>
          <a:p>
            <a:pPr marL="274320" indent="-274320" eaLnBrk="1" fontAlgn="auto" hangingPunct="1">
              <a:spcAft>
                <a:spcPts val="0"/>
              </a:spcAft>
              <a:buFont typeface="Wingdings"/>
              <a:buChar char=""/>
              <a:defRPr/>
            </a:pPr>
            <a:r>
              <a:rPr lang="tr-TR" dirty="0" smtClean="0"/>
              <a:t>Aşırı hareketlilik, </a:t>
            </a:r>
          </a:p>
          <a:p>
            <a:pPr marL="274320" indent="-274320" eaLnBrk="1" fontAlgn="auto" hangingPunct="1">
              <a:spcAft>
                <a:spcPts val="0"/>
              </a:spcAft>
              <a:buFont typeface="Wingdings"/>
              <a:buChar char=""/>
              <a:defRPr/>
            </a:pPr>
            <a:r>
              <a:rPr lang="tr-TR" dirty="0" smtClean="0"/>
              <a:t>Ağız kuruluğu,İştahsızlık,</a:t>
            </a:r>
          </a:p>
          <a:p>
            <a:pPr marL="274320" indent="-274320" eaLnBrk="1" fontAlgn="auto" hangingPunct="1">
              <a:spcAft>
                <a:spcPts val="0"/>
              </a:spcAft>
              <a:buFont typeface="Wingdings"/>
              <a:buChar char=""/>
              <a:defRPr/>
            </a:pPr>
            <a:r>
              <a:rPr lang="tr-TR" dirty="0" smtClean="0"/>
              <a:t>Bulantı, Kramp, Kabızlık/İshal,</a:t>
            </a:r>
          </a:p>
          <a:p>
            <a:pPr marL="274320" indent="-274320" eaLnBrk="1" fontAlgn="auto" hangingPunct="1">
              <a:spcAft>
                <a:spcPts val="0"/>
              </a:spcAft>
              <a:buFont typeface="Wingdings"/>
              <a:buChar char=""/>
              <a:defRPr/>
            </a:pPr>
            <a:r>
              <a:rPr lang="tr-TR" dirty="0" smtClean="0"/>
              <a:t>Nefes darlığı,</a:t>
            </a:r>
          </a:p>
          <a:p>
            <a:pPr marL="274320" indent="-274320" eaLnBrk="1" fontAlgn="auto" hangingPunct="1">
              <a:spcAft>
                <a:spcPts val="0"/>
              </a:spcAft>
              <a:buFont typeface="Wingdings"/>
              <a:buChar char=""/>
              <a:defRPr/>
            </a:pPr>
            <a:r>
              <a:rPr lang="tr-TR" dirty="0" smtClean="0"/>
              <a:t>Kekemelik,</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STRESE DÖRT FARKLI BAKIŞ AÇISI</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1.FİZYOLOJİK YAKLAŞIM</a:t>
            </a:r>
          </a:p>
          <a:p>
            <a:pPr>
              <a:buNone/>
            </a:pPr>
            <a:endParaRPr lang="tr-TR" dirty="0"/>
          </a:p>
          <a:p>
            <a:pPr>
              <a:buNone/>
            </a:pPr>
            <a:r>
              <a:rPr lang="tr-TR" dirty="0" smtClean="0"/>
              <a:t>2.BİLİŞSEL DEĞERLENDİRME YAKLAŞIMI</a:t>
            </a:r>
          </a:p>
          <a:p>
            <a:pPr>
              <a:buNone/>
            </a:pPr>
            <a:endParaRPr lang="tr-TR" dirty="0"/>
          </a:p>
          <a:p>
            <a:pPr>
              <a:buNone/>
            </a:pPr>
            <a:r>
              <a:rPr lang="tr-TR" dirty="0" smtClean="0"/>
              <a:t>3.BİREY-ÇEVRE UYUMU YAKLAŞIMI</a:t>
            </a:r>
          </a:p>
          <a:p>
            <a:pPr>
              <a:buNone/>
            </a:pPr>
            <a:endParaRPr lang="tr-TR" dirty="0"/>
          </a:p>
          <a:p>
            <a:pPr>
              <a:buNone/>
            </a:pPr>
            <a:r>
              <a:rPr lang="tr-TR" dirty="0" smtClean="0"/>
              <a:t>4.PSİKOANALİTİK YAKLAŞIM</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lnSpcReduction="10000"/>
          </a:bodyPr>
          <a:lstStyle/>
          <a:p>
            <a:pPr eaLnBrk="1" hangingPunct="1">
              <a:buFont typeface="Wingdings" pitchFamily="2" charset="2"/>
              <a:buNone/>
            </a:pPr>
            <a:r>
              <a:rPr lang="tr-TR" altLang="tr-TR" b="1" dirty="0"/>
              <a:t> </a:t>
            </a:r>
            <a:r>
              <a:rPr lang="tr-TR" altLang="tr-TR" b="1" dirty="0" smtClean="0"/>
              <a:t>   FİZİKSEL/FİZYOLOJİK SONUÇLAR;</a:t>
            </a:r>
          </a:p>
          <a:p>
            <a:pPr eaLnBrk="1" hangingPunct="1">
              <a:buFont typeface="Wingdings" pitchFamily="2" charset="2"/>
              <a:buNone/>
            </a:pPr>
            <a:r>
              <a:rPr lang="tr-TR" altLang="tr-TR" b="1" dirty="0" smtClean="0"/>
              <a:t>     b.UZUN DÖNEMLİ SONUÇLAR/PSİKOSOMATİK  HASTALIKLAR:</a:t>
            </a:r>
          </a:p>
          <a:p>
            <a:pPr eaLnBrk="1" hangingPunct="1">
              <a:buFont typeface="Wingdings" pitchFamily="2" charset="2"/>
              <a:buNone/>
            </a:pPr>
            <a:endParaRPr lang="tr-TR" altLang="tr-TR" dirty="0" smtClean="0"/>
          </a:p>
          <a:p>
            <a:pPr eaLnBrk="1" hangingPunct="1"/>
            <a:r>
              <a:rPr lang="tr-TR" altLang="tr-TR" dirty="0" smtClean="0"/>
              <a:t>Kalp-damar hastalıkları,</a:t>
            </a:r>
          </a:p>
          <a:p>
            <a:pPr eaLnBrk="1" hangingPunct="1"/>
            <a:r>
              <a:rPr lang="tr-TR" altLang="tr-TR" dirty="0" smtClean="0"/>
              <a:t>Kanser,</a:t>
            </a:r>
          </a:p>
          <a:p>
            <a:pPr eaLnBrk="1" hangingPunct="1"/>
            <a:r>
              <a:rPr lang="tr-TR" altLang="tr-TR" dirty="0" smtClean="0"/>
              <a:t>Ülser,</a:t>
            </a:r>
          </a:p>
          <a:p>
            <a:pPr eaLnBrk="1" hangingPunct="1"/>
            <a:r>
              <a:rPr lang="tr-TR" altLang="tr-TR" dirty="0" smtClean="0"/>
              <a:t>Migren (E %16 ; K %22),</a:t>
            </a:r>
          </a:p>
          <a:p>
            <a:pPr eaLnBrk="1" hangingPunct="1"/>
            <a:r>
              <a:rPr lang="tr-TR" altLang="tr-TR" dirty="0" smtClean="0"/>
              <a:t>Alerji/Astım,</a:t>
            </a:r>
          </a:p>
          <a:p>
            <a:pPr eaLnBrk="1" hangingPunct="1"/>
            <a:r>
              <a:rPr lang="tr-TR" altLang="tr-TR" dirty="0" err="1" smtClean="0"/>
              <a:t>Romatoit</a:t>
            </a:r>
            <a:r>
              <a:rPr lang="tr-TR" altLang="tr-TR" dirty="0" smtClean="0"/>
              <a:t> </a:t>
            </a:r>
            <a:r>
              <a:rPr lang="tr-TR" altLang="tr-TR" dirty="0" err="1" smtClean="0"/>
              <a:t>artrit</a:t>
            </a:r>
            <a:r>
              <a:rPr lang="tr-TR" altLang="tr-TR" dirty="0" smtClean="0"/>
              <a:t>,vb.</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fontScale="77500" lnSpcReduction="20000"/>
          </a:bodyPr>
          <a:lstStyle/>
          <a:p>
            <a:pPr marL="274320" indent="-274320" eaLnBrk="1" fontAlgn="auto" hangingPunct="1">
              <a:spcAft>
                <a:spcPts val="0"/>
              </a:spcAft>
              <a:buFont typeface="Wingdings"/>
              <a:buNone/>
              <a:defRPr/>
            </a:pPr>
            <a:r>
              <a:rPr lang="tr-TR" b="1" dirty="0" smtClean="0"/>
              <a:t>2.PSİKOLOJİK SONUÇLAR;</a:t>
            </a:r>
          </a:p>
          <a:p>
            <a:pPr marL="274320" indent="-274320" eaLnBrk="1" fontAlgn="auto" hangingPunct="1">
              <a:spcAft>
                <a:spcPts val="0"/>
              </a:spcAft>
              <a:buFont typeface="Wingdings"/>
              <a:buNone/>
              <a:defRPr/>
            </a:pPr>
            <a:r>
              <a:rPr lang="tr-TR" b="1" dirty="0" smtClean="0"/>
              <a:t>      a.BİLİŞSEL (KOGNİTİF) SONUÇLAR:</a:t>
            </a:r>
          </a:p>
          <a:p>
            <a:pPr marL="274320" indent="-274320" eaLnBrk="1" fontAlgn="auto" hangingPunct="1">
              <a:spcAft>
                <a:spcPts val="0"/>
              </a:spcAft>
              <a:buFont typeface="Wingdings"/>
              <a:buChar char=""/>
              <a:defRPr/>
            </a:pPr>
            <a:r>
              <a:rPr lang="tr-TR" dirty="0" smtClean="0"/>
              <a:t>Konsantrasyon/Dikkat bozukluğu,</a:t>
            </a:r>
          </a:p>
          <a:p>
            <a:pPr marL="274320" indent="-274320" eaLnBrk="1" fontAlgn="auto" hangingPunct="1">
              <a:spcAft>
                <a:spcPts val="0"/>
              </a:spcAft>
              <a:buFont typeface="Wingdings"/>
              <a:buChar char=""/>
              <a:defRPr/>
            </a:pPr>
            <a:r>
              <a:rPr lang="tr-TR" dirty="0" smtClean="0"/>
              <a:t>Unutkanlık,</a:t>
            </a:r>
          </a:p>
          <a:p>
            <a:pPr marL="274320" indent="-274320" eaLnBrk="1" fontAlgn="auto" hangingPunct="1">
              <a:spcAft>
                <a:spcPts val="0"/>
              </a:spcAft>
              <a:buFont typeface="Wingdings"/>
              <a:buChar char=""/>
              <a:defRPr/>
            </a:pPr>
            <a:r>
              <a:rPr lang="tr-TR" dirty="0" smtClean="0"/>
              <a:t>Kararsızlık,</a:t>
            </a:r>
          </a:p>
          <a:p>
            <a:pPr marL="274320" indent="-274320" eaLnBrk="1" fontAlgn="auto" hangingPunct="1">
              <a:spcAft>
                <a:spcPts val="0"/>
              </a:spcAft>
              <a:buFont typeface="Wingdings"/>
              <a:buChar char=""/>
              <a:defRPr/>
            </a:pPr>
            <a:r>
              <a:rPr lang="tr-TR" dirty="0" smtClean="0"/>
              <a:t>Eleştiriye katlanamama,</a:t>
            </a:r>
          </a:p>
          <a:p>
            <a:pPr marL="274320" indent="-274320" eaLnBrk="1" fontAlgn="auto" hangingPunct="1">
              <a:spcAft>
                <a:spcPts val="0"/>
              </a:spcAft>
              <a:buFont typeface="Wingdings"/>
              <a:buChar char=""/>
              <a:defRPr/>
            </a:pPr>
            <a:r>
              <a:rPr lang="tr-TR" dirty="0" smtClean="0"/>
              <a:t>Aşırı özeleştiri ve kendini suçlama,</a:t>
            </a:r>
          </a:p>
          <a:p>
            <a:pPr marL="274320" indent="-274320" eaLnBrk="1" fontAlgn="auto" hangingPunct="1">
              <a:spcAft>
                <a:spcPts val="0"/>
              </a:spcAft>
              <a:buFont typeface="Wingdings"/>
              <a:buNone/>
              <a:defRPr/>
            </a:pPr>
            <a:r>
              <a:rPr lang="tr-TR" dirty="0" smtClean="0"/>
              <a:t> </a:t>
            </a:r>
          </a:p>
          <a:p>
            <a:pPr marL="274320" indent="-274320" eaLnBrk="1" fontAlgn="auto" hangingPunct="1">
              <a:spcAft>
                <a:spcPts val="0"/>
              </a:spcAft>
              <a:buFont typeface="Wingdings"/>
              <a:buChar char=""/>
              <a:defRPr/>
            </a:pPr>
            <a:r>
              <a:rPr lang="tr-TR" b="1" dirty="0" smtClean="0"/>
              <a:t>  b.DUYGUSAL (EMOSYONEL) SONUÇLAR;</a:t>
            </a:r>
          </a:p>
          <a:p>
            <a:pPr marL="274320" indent="-274320" eaLnBrk="1" fontAlgn="auto" hangingPunct="1">
              <a:spcAft>
                <a:spcPts val="0"/>
              </a:spcAft>
              <a:buFont typeface="Wingdings"/>
              <a:buChar char=""/>
              <a:defRPr/>
            </a:pPr>
            <a:r>
              <a:rPr lang="tr-TR" dirty="0" smtClean="0"/>
              <a:t>Sinirlilik, Gerilim/Öfke,</a:t>
            </a:r>
          </a:p>
          <a:p>
            <a:pPr marL="274320" indent="-274320" eaLnBrk="1" fontAlgn="auto" hangingPunct="1">
              <a:spcAft>
                <a:spcPts val="0"/>
              </a:spcAft>
              <a:buFont typeface="Wingdings"/>
              <a:buChar char=""/>
              <a:defRPr/>
            </a:pPr>
            <a:r>
              <a:rPr lang="tr-TR" dirty="0" smtClean="0"/>
              <a:t>Düşmanlık hissi,</a:t>
            </a:r>
          </a:p>
          <a:p>
            <a:pPr marL="274320" indent="-274320" eaLnBrk="1" fontAlgn="auto" hangingPunct="1">
              <a:spcAft>
                <a:spcPts val="0"/>
              </a:spcAft>
              <a:buFont typeface="Wingdings"/>
              <a:buChar char=""/>
              <a:defRPr/>
            </a:pPr>
            <a:r>
              <a:rPr lang="tr-TR" dirty="0" smtClean="0"/>
              <a:t>Mutsuzluk, Yalnızlık hissi,</a:t>
            </a:r>
          </a:p>
          <a:p>
            <a:pPr marL="274320" indent="-274320" eaLnBrk="1" fontAlgn="auto" hangingPunct="1">
              <a:spcAft>
                <a:spcPts val="0"/>
              </a:spcAft>
              <a:buFont typeface="Wingdings"/>
              <a:buChar char=""/>
              <a:defRPr/>
            </a:pPr>
            <a:r>
              <a:rPr lang="tr-TR" dirty="0" smtClean="0"/>
              <a:t>Suçluluk,</a:t>
            </a:r>
          </a:p>
          <a:p>
            <a:pPr marL="274320" indent="-274320" eaLnBrk="1" fontAlgn="auto" hangingPunct="1">
              <a:spcAft>
                <a:spcPts val="0"/>
              </a:spcAft>
              <a:buFont typeface="Wingdings"/>
              <a:buChar char=""/>
              <a:defRPr/>
            </a:pPr>
            <a:r>
              <a:rPr lang="tr-TR" dirty="0" smtClean="0"/>
              <a:t>Kıskançlık,</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a:bodyPr>
          <a:lstStyle/>
          <a:p>
            <a:pPr eaLnBrk="1" hangingPunct="1"/>
            <a:endParaRPr lang="tr-TR" altLang="tr-TR" dirty="0" smtClean="0"/>
          </a:p>
          <a:p>
            <a:pPr eaLnBrk="1" hangingPunct="1">
              <a:buFont typeface="Wingdings" pitchFamily="2" charset="2"/>
              <a:buNone/>
            </a:pPr>
            <a:r>
              <a:rPr lang="tr-TR" altLang="tr-TR" b="1" dirty="0" smtClean="0"/>
              <a:t>3.DAVRANIŞSAL SONUÇLARI;</a:t>
            </a:r>
          </a:p>
          <a:p>
            <a:pPr eaLnBrk="1" hangingPunct="1"/>
            <a:r>
              <a:rPr lang="tr-TR" altLang="tr-TR" dirty="0" smtClean="0"/>
              <a:t>Sigara/Alkol/Madde Bağımlılığı,</a:t>
            </a:r>
          </a:p>
          <a:p>
            <a:pPr eaLnBrk="1" hangingPunct="1"/>
            <a:r>
              <a:rPr lang="tr-TR" altLang="tr-TR" dirty="0" smtClean="0"/>
              <a:t>Düzensiz beslenme sonucu; aşırı yeme, kilo alma, </a:t>
            </a:r>
            <a:r>
              <a:rPr lang="tr-TR" altLang="tr-TR" dirty="0" err="1" smtClean="0"/>
              <a:t>obezite</a:t>
            </a:r>
            <a:r>
              <a:rPr lang="tr-TR" altLang="tr-TR" dirty="0" smtClean="0"/>
              <a:t>,</a:t>
            </a:r>
          </a:p>
          <a:p>
            <a:pPr eaLnBrk="1" hangingPunct="1"/>
            <a:r>
              <a:rPr lang="tr-TR" altLang="tr-TR" dirty="0" smtClean="0"/>
              <a:t>Okuldan/İşten kaçma,</a:t>
            </a:r>
          </a:p>
          <a:p>
            <a:pPr eaLnBrk="1" hangingPunct="1"/>
            <a:r>
              <a:rPr lang="tr-TR" altLang="tr-TR" dirty="0" smtClean="0"/>
              <a:t>İntihar girişimi,</a:t>
            </a:r>
          </a:p>
          <a:p>
            <a:pPr eaLnBrk="1" hangingPunct="1"/>
            <a:r>
              <a:rPr lang="tr-TR" altLang="tr-TR" dirty="0" smtClean="0"/>
              <a:t>Saldırganlık, suça eğilim,</a:t>
            </a:r>
          </a:p>
          <a:p>
            <a:pPr eaLnBrk="1" hangingPunct="1"/>
            <a:endParaRPr lang="tr-TR" altLang="tr-TR"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357158" y="1214422"/>
            <a:ext cx="8229600" cy="1143000"/>
          </a:xfrm>
        </p:spPr>
        <p:txBody>
          <a:bodyPr>
            <a:normAutofit fontScale="90000"/>
          </a:bodyPr>
          <a:lstStyle/>
          <a:p>
            <a:pPr eaLnBrk="1" fontAlgn="auto" hangingPunct="1">
              <a:spcAft>
                <a:spcPts val="0"/>
              </a:spcAft>
              <a:defRPr/>
            </a:pPr>
            <a:r>
              <a:rPr lang="tr-TR" b="1" dirty="0" smtClean="0">
                <a:solidFill>
                  <a:srgbClr val="C00000"/>
                </a:solidFill>
              </a:rPr>
              <a:t>Stresin Sonuçları</a:t>
            </a:r>
            <a:br>
              <a:rPr lang="tr-TR" b="1" dirty="0" smtClean="0">
                <a:solidFill>
                  <a:srgbClr val="C00000"/>
                </a:solidFill>
              </a:rPr>
            </a:br>
            <a:r>
              <a:rPr lang="tr-TR" b="1" dirty="0" smtClean="0">
                <a:solidFill>
                  <a:srgbClr val="C00000"/>
                </a:solidFill>
              </a:rPr>
              <a:t>Stresin Örgütsel Sonuçları</a:t>
            </a:r>
            <a:endParaRPr lang="tr-TR" b="1" dirty="0"/>
          </a:p>
        </p:txBody>
      </p:sp>
      <p:sp>
        <p:nvSpPr>
          <p:cNvPr id="5" name="2 İçerik Yer Tutucusu"/>
          <p:cNvSpPr>
            <a:spLocks noGrp="1"/>
          </p:cNvSpPr>
          <p:nvPr>
            <p:ph idx="1"/>
          </p:nvPr>
        </p:nvSpPr>
        <p:spPr>
          <a:xfrm>
            <a:off x="428596" y="2468880"/>
            <a:ext cx="8229600" cy="4389120"/>
          </a:xfrm>
        </p:spPr>
        <p:txBody>
          <a:bodyPr>
            <a:normAutofit fontScale="62500" lnSpcReduction="20000"/>
          </a:bodyPr>
          <a:lstStyle/>
          <a:p>
            <a:pPr marL="274320" indent="-274320" eaLnBrk="1" fontAlgn="auto" hangingPunct="1">
              <a:spcAft>
                <a:spcPts val="0"/>
              </a:spcAft>
              <a:buFont typeface="Wingdings"/>
              <a:buNone/>
              <a:defRPr/>
            </a:pPr>
            <a:endParaRPr lang="tr-TR" dirty="0" smtClean="0"/>
          </a:p>
          <a:p>
            <a:pPr marL="274320" indent="-274320" eaLnBrk="1" fontAlgn="auto" hangingPunct="1">
              <a:spcAft>
                <a:spcPts val="0"/>
              </a:spcAft>
              <a:buFont typeface="Wingdings"/>
              <a:buNone/>
              <a:defRPr/>
            </a:pPr>
            <a:r>
              <a:rPr lang="tr-TR" b="1" dirty="0" smtClean="0"/>
              <a:t>1.ILIMLI STRES DÜZEYİ; </a:t>
            </a:r>
          </a:p>
          <a:p>
            <a:pPr marL="274320" indent="-274320" eaLnBrk="1" fontAlgn="auto" hangingPunct="1">
              <a:spcAft>
                <a:spcPts val="0"/>
              </a:spcAft>
              <a:buFont typeface="Wingdings"/>
              <a:buChar char=""/>
              <a:defRPr/>
            </a:pPr>
            <a:r>
              <a:rPr lang="tr-TR" dirty="0" smtClean="0"/>
              <a:t>Olumlu rekabet,</a:t>
            </a:r>
          </a:p>
          <a:p>
            <a:pPr marL="274320" indent="-274320" eaLnBrk="1" fontAlgn="auto" hangingPunct="1">
              <a:spcAft>
                <a:spcPts val="0"/>
              </a:spcAft>
              <a:buFont typeface="Wingdings"/>
              <a:buChar char=""/>
              <a:defRPr/>
            </a:pPr>
            <a:r>
              <a:rPr lang="tr-TR" dirty="0" smtClean="0"/>
              <a:t>Girişimcilik, Dinamizm,</a:t>
            </a:r>
          </a:p>
          <a:p>
            <a:pPr marL="274320" indent="-274320" eaLnBrk="1" fontAlgn="auto" hangingPunct="1">
              <a:spcAft>
                <a:spcPts val="0"/>
              </a:spcAft>
              <a:buFont typeface="Wingdings"/>
              <a:buChar char=""/>
              <a:defRPr/>
            </a:pPr>
            <a:r>
              <a:rPr lang="tr-TR" dirty="0" smtClean="0"/>
              <a:t>Verimlilik, Başarı,</a:t>
            </a:r>
          </a:p>
          <a:p>
            <a:pPr marL="274320" indent="-274320" eaLnBrk="1" fontAlgn="auto" hangingPunct="1">
              <a:spcAft>
                <a:spcPts val="0"/>
              </a:spcAft>
              <a:buFont typeface="Wingdings"/>
              <a:buNone/>
              <a:defRPr/>
            </a:pPr>
            <a:endParaRPr lang="tr-TR" dirty="0" smtClean="0"/>
          </a:p>
          <a:p>
            <a:pPr marL="274320" indent="-274320" eaLnBrk="1" fontAlgn="auto" hangingPunct="1">
              <a:spcAft>
                <a:spcPts val="0"/>
              </a:spcAft>
              <a:buFont typeface="Wingdings"/>
              <a:buNone/>
              <a:defRPr/>
            </a:pPr>
            <a:r>
              <a:rPr lang="tr-TR" b="1" dirty="0" smtClean="0"/>
              <a:t>2.AŞIRI STRES(DİSTRES);</a:t>
            </a:r>
          </a:p>
          <a:p>
            <a:pPr marL="274320" indent="-274320" eaLnBrk="1" fontAlgn="auto" hangingPunct="1">
              <a:spcAft>
                <a:spcPts val="0"/>
              </a:spcAft>
              <a:buFont typeface="Wingdings"/>
              <a:buChar char=""/>
              <a:defRPr/>
            </a:pPr>
            <a:r>
              <a:rPr lang="tr-TR" dirty="0" smtClean="0"/>
              <a:t> Moralsizlik,</a:t>
            </a:r>
          </a:p>
          <a:p>
            <a:pPr marL="274320" indent="-274320" eaLnBrk="1" fontAlgn="auto" hangingPunct="1">
              <a:spcAft>
                <a:spcPts val="0"/>
              </a:spcAft>
              <a:buFont typeface="Wingdings"/>
              <a:buChar char=""/>
              <a:defRPr/>
            </a:pPr>
            <a:r>
              <a:rPr lang="tr-TR" dirty="0" smtClean="0"/>
              <a:t> </a:t>
            </a:r>
            <a:r>
              <a:rPr lang="tr-TR" dirty="0" err="1" smtClean="0"/>
              <a:t>Performansda</a:t>
            </a:r>
            <a:r>
              <a:rPr lang="tr-TR" dirty="0" smtClean="0"/>
              <a:t> düşme,</a:t>
            </a:r>
          </a:p>
          <a:p>
            <a:pPr marL="274320" indent="-274320" eaLnBrk="1" fontAlgn="auto" hangingPunct="1">
              <a:spcAft>
                <a:spcPts val="0"/>
              </a:spcAft>
              <a:buFont typeface="Wingdings"/>
              <a:buChar char=""/>
              <a:defRPr/>
            </a:pPr>
            <a:r>
              <a:rPr lang="tr-TR" dirty="0" smtClean="0"/>
              <a:t> İşe devamsızlık,</a:t>
            </a:r>
          </a:p>
          <a:p>
            <a:pPr marL="274320" indent="-274320" eaLnBrk="1" fontAlgn="auto" hangingPunct="1">
              <a:spcAft>
                <a:spcPts val="0"/>
              </a:spcAft>
              <a:buFont typeface="Wingdings"/>
              <a:buChar char=""/>
              <a:defRPr/>
            </a:pPr>
            <a:r>
              <a:rPr lang="tr-TR" dirty="0" smtClean="0"/>
              <a:t> İnsan gücü devrinde artma,</a:t>
            </a:r>
          </a:p>
          <a:p>
            <a:pPr marL="274320" indent="-274320" eaLnBrk="1" fontAlgn="auto" hangingPunct="1">
              <a:spcAft>
                <a:spcPts val="0"/>
              </a:spcAft>
              <a:buFont typeface="Wingdings"/>
              <a:buChar char=""/>
              <a:defRPr/>
            </a:pPr>
            <a:r>
              <a:rPr lang="tr-TR" dirty="0" smtClean="0"/>
              <a:t> Emeklilik düşüncesi,</a:t>
            </a:r>
          </a:p>
          <a:p>
            <a:pPr marL="274320" indent="-274320" eaLnBrk="1" fontAlgn="auto" hangingPunct="1">
              <a:spcAft>
                <a:spcPts val="0"/>
              </a:spcAft>
              <a:buFont typeface="Wingdings"/>
              <a:buChar char=""/>
              <a:defRPr/>
            </a:pPr>
            <a:r>
              <a:rPr lang="tr-TR" dirty="0" smtClean="0"/>
              <a:t> Kazalar,</a:t>
            </a:r>
          </a:p>
          <a:p>
            <a:pPr marL="274320" indent="-274320" eaLnBrk="1" fontAlgn="auto" hangingPunct="1">
              <a:spcAft>
                <a:spcPts val="0"/>
              </a:spcAft>
              <a:buFont typeface="Wingdings"/>
              <a:buChar char=""/>
              <a:defRPr/>
            </a:pPr>
            <a:r>
              <a:rPr lang="tr-TR" dirty="0" smtClean="0"/>
              <a:t> Yabancılaşma ve işe soğuma,</a:t>
            </a:r>
          </a:p>
          <a:p>
            <a:pPr marL="274320" indent="-274320" eaLnBrk="1" fontAlgn="auto" hangingPunct="1">
              <a:spcAft>
                <a:spcPts val="0"/>
              </a:spcAft>
              <a:buFont typeface="Wingdings"/>
              <a:buChar char=""/>
              <a:defRPr/>
            </a:pPr>
            <a:r>
              <a:rPr lang="tr-TR" dirty="0" smtClean="0"/>
              <a:t> İş doyumsuzluğu, Motivasyon azalması,</a:t>
            </a:r>
          </a:p>
          <a:p>
            <a:pPr marL="274320" indent="-274320" eaLnBrk="1" fontAlgn="auto" hangingPunct="1">
              <a:spcAft>
                <a:spcPts val="0"/>
              </a:spcAft>
              <a:buFont typeface="Wingdings"/>
              <a:buChar char=""/>
              <a:defRPr/>
            </a:pPr>
            <a:r>
              <a:rPr lang="tr-TR" dirty="0" smtClean="0"/>
              <a:t> Çatışmalar,</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fontScale="85000" lnSpcReduction="20000"/>
          </a:bodyPr>
          <a:lstStyle/>
          <a:p>
            <a:pPr marL="274320" indent="-274320" eaLnBrk="1" fontAlgn="auto" hangingPunct="1">
              <a:spcAft>
                <a:spcPts val="0"/>
              </a:spcAft>
              <a:buFont typeface="Wingdings"/>
              <a:buNone/>
              <a:defRPr/>
            </a:pPr>
            <a:r>
              <a:rPr lang="tr-TR" b="1" dirty="0" smtClean="0"/>
              <a:t>3.ÖRGÜTSEL STRES(ÖZETLE);</a:t>
            </a:r>
          </a:p>
          <a:p>
            <a:pPr marL="274320" indent="-274320" eaLnBrk="1" fontAlgn="auto" hangingPunct="1">
              <a:spcAft>
                <a:spcPts val="0"/>
              </a:spcAft>
              <a:buFont typeface="Wingdings"/>
              <a:buChar char=""/>
              <a:defRPr/>
            </a:pPr>
            <a:r>
              <a:rPr lang="tr-TR" dirty="0" smtClean="0"/>
              <a:t>Örgütsel bağlılıkta azalmaya,</a:t>
            </a:r>
          </a:p>
          <a:p>
            <a:pPr marL="274320" indent="-274320" eaLnBrk="1" fontAlgn="auto" hangingPunct="1">
              <a:spcAft>
                <a:spcPts val="0"/>
              </a:spcAft>
              <a:buFont typeface="Wingdings"/>
              <a:buChar char=""/>
              <a:defRPr/>
            </a:pPr>
            <a:r>
              <a:rPr lang="tr-TR" dirty="0" smtClean="0"/>
              <a:t>İş kazalarına,</a:t>
            </a:r>
          </a:p>
          <a:p>
            <a:pPr marL="274320" indent="-274320" eaLnBrk="1" fontAlgn="auto" hangingPunct="1">
              <a:spcAft>
                <a:spcPts val="0"/>
              </a:spcAft>
              <a:buFont typeface="Wingdings"/>
              <a:buChar char=""/>
              <a:defRPr/>
            </a:pPr>
            <a:r>
              <a:rPr lang="tr-TR" dirty="0" smtClean="0"/>
              <a:t>Uyarı ve cezalarda artışa,</a:t>
            </a:r>
          </a:p>
          <a:p>
            <a:pPr marL="274320" indent="-274320" eaLnBrk="1" fontAlgn="auto" hangingPunct="1">
              <a:spcAft>
                <a:spcPts val="0"/>
              </a:spcAft>
              <a:buFont typeface="Wingdings"/>
              <a:buChar char=""/>
              <a:defRPr/>
            </a:pPr>
            <a:r>
              <a:rPr lang="tr-TR" dirty="0" smtClean="0"/>
              <a:t>Kararların etkisizliğine,</a:t>
            </a:r>
          </a:p>
          <a:p>
            <a:pPr marL="274320" indent="-274320" eaLnBrk="1" fontAlgn="auto" hangingPunct="1">
              <a:spcAft>
                <a:spcPts val="0"/>
              </a:spcAft>
              <a:buFont typeface="Wingdings"/>
              <a:buChar char=""/>
              <a:defRPr/>
            </a:pPr>
            <a:r>
              <a:rPr lang="tr-TR" dirty="0" smtClean="0"/>
              <a:t>Örgütsel iklimin bozulmasına, örgütsel çatışmaya,</a:t>
            </a:r>
          </a:p>
          <a:p>
            <a:pPr marL="274320" indent="-274320" eaLnBrk="1" fontAlgn="auto" hangingPunct="1">
              <a:spcAft>
                <a:spcPts val="0"/>
              </a:spcAft>
              <a:buFont typeface="Wingdings"/>
              <a:buChar char=""/>
              <a:defRPr/>
            </a:pPr>
            <a:r>
              <a:rPr lang="tr-TR" dirty="0" smtClean="0"/>
              <a:t>Sağlık sorunları ve harcamalarında artmaya,</a:t>
            </a:r>
          </a:p>
          <a:p>
            <a:pPr marL="274320" indent="-274320" eaLnBrk="1" fontAlgn="auto" hangingPunct="1">
              <a:spcAft>
                <a:spcPts val="0"/>
              </a:spcAft>
              <a:buFont typeface="Wingdings"/>
              <a:buChar char=""/>
              <a:defRPr/>
            </a:pPr>
            <a:r>
              <a:rPr lang="tr-TR" dirty="0" smtClean="0"/>
              <a:t>Personel ve müşteri şikayetlerinde artmaya,</a:t>
            </a:r>
          </a:p>
          <a:p>
            <a:pPr marL="274320" indent="-274320" eaLnBrk="1" fontAlgn="auto" hangingPunct="1">
              <a:spcAft>
                <a:spcPts val="0"/>
              </a:spcAft>
              <a:buFont typeface="Wingdings"/>
              <a:buChar char=""/>
              <a:defRPr/>
            </a:pPr>
            <a:r>
              <a:rPr lang="tr-TR" dirty="0" smtClean="0"/>
              <a:t>Bölümler arası işbirliğinin ve iletişimin zayıflamasına,</a:t>
            </a:r>
          </a:p>
          <a:p>
            <a:pPr marL="274320" indent="-274320" eaLnBrk="1" fontAlgn="auto" hangingPunct="1">
              <a:spcAft>
                <a:spcPts val="0"/>
              </a:spcAft>
              <a:buFont typeface="Wingdings"/>
              <a:buChar char=""/>
              <a:defRPr/>
            </a:pPr>
            <a:r>
              <a:rPr lang="tr-TR" dirty="0" smtClean="0"/>
              <a:t>İş tatminsizliğine, kalitede ve verimlilikte düşmeye, </a:t>
            </a:r>
          </a:p>
          <a:p>
            <a:pPr marL="274320" indent="-274320" eaLnBrk="1" fontAlgn="auto" hangingPunct="1">
              <a:spcAft>
                <a:spcPts val="0"/>
              </a:spcAft>
              <a:buFont typeface="Wingdings"/>
              <a:buChar char=""/>
              <a:defRPr/>
            </a:pPr>
            <a:r>
              <a:rPr lang="tr-TR" dirty="0" smtClean="0"/>
              <a:t>İş gücü devrinde artmaya,</a:t>
            </a:r>
          </a:p>
          <a:p>
            <a:pPr marL="274320" indent="-274320" eaLnBrk="1" fontAlgn="auto" hangingPunct="1">
              <a:spcAft>
                <a:spcPts val="0"/>
              </a:spcAft>
              <a:buFont typeface="Wingdings"/>
              <a:buChar char=""/>
              <a:defRPr/>
            </a:pPr>
            <a:r>
              <a:rPr lang="tr-TR" dirty="0" smtClean="0"/>
              <a:t>Örgüt ve iş araçlarına zarar verilmesine,</a:t>
            </a:r>
          </a:p>
          <a:p>
            <a:pPr marL="274320" indent="-274320" eaLnBrk="1" fontAlgn="auto" hangingPunct="1">
              <a:spcAft>
                <a:spcPts val="0"/>
              </a:spcAft>
              <a:buFont typeface="Wingdings"/>
              <a:buChar char=""/>
              <a:defRPr/>
            </a:pPr>
            <a:r>
              <a:rPr lang="tr-TR" dirty="0" smtClean="0"/>
              <a:t>Örgütü kötülemeye, örgüt imajının zayıflamasına, yol açar.</a:t>
            </a:r>
          </a:p>
          <a:p>
            <a:pPr marL="274320" indent="-274320" eaLnBrk="1" fontAlgn="auto" hangingPunct="1">
              <a:spcAft>
                <a:spcPts val="0"/>
              </a:spcAft>
              <a:buFont typeface="Wingdings"/>
              <a:buChar char=""/>
              <a:defRPr/>
            </a:pPr>
            <a:endParaRPr lang="tr-TR" dirty="0" smtClean="0"/>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lstStyle/>
          <a:p>
            <a:pPr eaLnBrk="1" fontAlgn="auto" hangingPunct="1">
              <a:spcAft>
                <a:spcPts val="0"/>
              </a:spcAft>
              <a:defRPr/>
            </a:pPr>
            <a:r>
              <a:rPr lang="tr-TR" sz="3200" b="1" dirty="0" smtClean="0">
                <a:solidFill>
                  <a:srgbClr val="C00000"/>
                </a:solidFill>
              </a:rPr>
              <a:t>Stres Yönetimi</a:t>
            </a:r>
            <a:endParaRPr lang="tr-TR" sz="3200" b="1" dirty="0">
              <a:solidFill>
                <a:srgbClr val="C00000"/>
              </a:solidFill>
            </a:endParaRPr>
          </a:p>
        </p:txBody>
      </p:sp>
      <p:sp>
        <p:nvSpPr>
          <p:cNvPr id="5" name="2 İçerik Yer Tutucusu"/>
          <p:cNvSpPr>
            <a:spLocks noGrp="1"/>
          </p:cNvSpPr>
          <p:nvPr>
            <p:ph idx="1"/>
          </p:nvPr>
        </p:nvSpPr>
        <p:spPr/>
        <p:txBody>
          <a:bodyPr>
            <a:normAutofit fontScale="92500" lnSpcReduction="10000"/>
          </a:bodyPr>
          <a:lstStyle/>
          <a:p>
            <a:pPr marL="274320" indent="-274320" eaLnBrk="1" fontAlgn="auto" hangingPunct="1">
              <a:spcAft>
                <a:spcPts val="0"/>
              </a:spcAft>
              <a:buFont typeface="Wingdings"/>
              <a:buNone/>
              <a:defRPr/>
            </a:pPr>
            <a:r>
              <a:rPr lang="tr-TR" b="1" dirty="0" smtClean="0"/>
              <a:t>1.STRES YÖNETİMİ;</a:t>
            </a:r>
            <a:r>
              <a:rPr lang="tr-TR" dirty="0" smtClean="0"/>
              <a:t>Stres faktörlerinin oluşturduğu duygusal gerilimi azaltmak, yok etmek ya da bu gerilime katlanma amacıyla gösterilen davranış veya duygusal tepkileri güçlendirmek için yapılan etkinlikler,</a:t>
            </a:r>
          </a:p>
          <a:p>
            <a:pPr marL="274320" indent="-274320" eaLnBrk="1" fontAlgn="auto" hangingPunct="1">
              <a:spcAft>
                <a:spcPts val="0"/>
              </a:spcAft>
              <a:buFont typeface="Wingdings"/>
              <a:buNone/>
              <a:defRPr/>
            </a:pPr>
            <a:endParaRPr lang="tr-TR" dirty="0" smtClean="0"/>
          </a:p>
          <a:p>
            <a:pPr marL="274320" indent="-274320" eaLnBrk="1" fontAlgn="auto" hangingPunct="1">
              <a:spcAft>
                <a:spcPts val="0"/>
              </a:spcAft>
              <a:buFont typeface="Wingdings"/>
              <a:buNone/>
              <a:defRPr/>
            </a:pPr>
            <a:r>
              <a:rPr lang="tr-TR" b="1" dirty="0" smtClean="0"/>
              <a:t>2.STRESLE BAŞA ÇIKMANIN TEMEL AMAÇLARI;</a:t>
            </a:r>
          </a:p>
          <a:p>
            <a:pPr marL="274320" indent="-274320" eaLnBrk="1" fontAlgn="auto" hangingPunct="1">
              <a:spcAft>
                <a:spcPts val="0"/>
              </a:spcAft>
              <a:buFont typeface="Wingdings"/>
              <a:buChar char=""/>
              <a:defRPr/>
            </a:pPr>
            <a:r>
              <a:rPr lang="tr-TR" dirty="0" smtClean="0"/>
              <a:t>Stresin önemi ve nedenleri konusunda bilgilendir </a:t>
            </a:r>
            <a:r>
              <a:rPr lang="tr-TR" dirty="0" err="1" smtClean="0"/>
              <a:t>mek</a:t>
            </a:r>
            <a:r>
              <a:rPr lang="tr-TR" dirty="0" smtClean="0"/>
              <a:t>, </a:t>
            </a:r>
            <a:r>
              <a:rPr lang="tr-TR" dirty="0" err="1" smtClean="0"/>
              <a:t>farkındalık</a:t>
            </a:r>
            <a:r>
              <a:rPr lang="tr-TR" dirty="0" smtClean="0"/>
              <a:t> yaratmak,</a:t>
            </a:r>
          </a:p>
          <a:p>
            <a:pPr marL="274320" indent="-274320" eaLnBrk="1" fontAlgn="auto" hangingPunct="1">
              <a:spcAft>
                <a:spcPts val="0"/>
              </a:spcAft>
              <a:buFont typeface="Wingdings"/>
              <a:buChar char=""/>
              <a:defRPr/>
            </a:pPr>
            <a:r>
              <a:rPr lang="tr-TR" dirty="0" smtClean="0"/>
              <a:t>Stres faktörlerinden uzak durmak, önlemek, etkisini azaltmak,</a:t>
            </a:r>
          </a:p>
          <a:p>
            <a:pPr marL="274320" indent="-274320" eaLnBrk="1" fontAlgn="auto" hangingPunct="1">
              <a:spcAft>
                <a:spcPts val="0"/>
              </a:spcAft>
              <a:buFont typeface="Wingdings"/>
              <a:buChar char=""/>
              <a:defRPr/>
            </a:pPr>
            <a:r>
              <a:rPr lang="tr-TR" dirty="0" smtClean="0"/>
              <a:t>Stresin düzeyini azaltmak ve zararlı etkilerini önlemek,</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0" y="1600200"/>
            <a:ext cx="3929058" cy="5257800"/>
          </a:xfrm>
        </p:spPr>
        <p:txBody>
          <a:bodyPr>
            <a:normAutofit lnSpcReduction="10000"/>
          </a:bodyPr>
          <a:lstStyle/>
          <a:p>
            <a:pPr marL="274320" indent="-274320" eaLnBrk="1" fontAlgn="auto" hangingPunct="1">
              <a:spcAft>
                <a:spcPts val="0"/>
              </a:spcAft>
              <a:buFont typeface="Wingdings"/>
              <a:buNone/>
              <a:defRPr/>
            </a:pPr>
            <a:r>
              <a:rPr lang="tr-TR" sz="1800" b="1" dirty="0">
                <a:solidFill>
                  <a:srgbClr val="C00000"/>
                </a:solidFill>
              </a:rPr>
              <a:t>A.BİREYSEL </a:t>
            </a:r>
            <a:r>
              <a:rPr lang="tr-TR" sz="1800" b="1" dirty="0" smtClean="0">
                <a:solidFill>
                  <a:srgbClr val="C00000"/>
                </a:solidFill>
              </a:rPr>
              <a:t>YÖNTEMLER</a:t>
            </a:r>
            <a:r>
              <a:rPr lang="tr-TR" sz="1800" b="1" dirty="0">
                <a:solidFill>
                  <a:srgbClr val="C00000"/>
                </a:solidFill>
              </a:rPr>
              <a:t>;</a:t>
            </a:r>
          </a:p>
          <a:p>
            <a:pPr marL="342900" indent="-342900" eaLnBrk="1" fontAlgn="auto" hangingPunct="1">
              <a:spcAft>
                <a:spcPts val="0"/>
              </a:spcAft>
              <a:buFont typeface="+mj-lt"/>
              <a:buAutoNum type="arabicPeriod"/>
              <a:defRPr/>
            </a:pPr>
            <a:r>
              <a:rPr lang="tr-TR" sz="1800" dirty="0"/>
              <a:t>Bedensel hareketler/Fiziksel egzersizler,</a:t>
            </a:r>
          </a:p>
          <a:p>
            <a:pPr marL="342900" indent="-342900" eaLnBrk="1" fontAlgn="auto" hangingPunct="1">
              <a:spcAft>
                <a:spcPts val="0"/>
              </a:spcAft>
              <a:buFont typeface="+mj-lt"/>
              <a:buAutoNum type="arabicPeriod"/>
              <a:defRPr/>
            </a:pPr>
            <a:r>
              <a:rPr lang="tr-TR" sz="1800" dirty="0"/>
              <a:t>Solunum egzersizleri,</a:t>
            </a:r>
          </a:p>
          <a:p>
            <a:pPr marL="342900" indent="-342900" eaLnBrk="1" fontAlgn="auto" hangingPunct="1">
              <a:spcAft>
                <a:spcPts val="0"/>
              </a:spcAft>
              <a:buFont typeface="+mj-lt"/>
              <a:buAutoNum type="arabicPeriod"/>
              <a:defRPr/>
            </a:pPr>
            <a:r>
              <a:rPr lang="tr-TR" sz="1800" dirty="0"/>
              <a:t>Gevşeme, Masaj,</a:t>
            </a:r>
          </a:p>
          <a:p>
            <a:pPr marL="342900" indent="-342900" eaLnBrk="1" fontAlgn="auto" hangingPunct="1">
              <a:spcAft>
                <a:spcPts val="0"/>
              </a:spcAft>
              <a:buFont typeface="+mj-lt"/>
              <a:buAutoNum type="arabicPeriod"/>
              <a:defRPr/>
            </a:pPr>
            <a:r>
              <a:rPr lang="tr-TR" sz="1800" dirty="0"/>
              <a:t>Sosyal destek ve sportif etkinliklere katılma, boş  zaman değerlendirme, </a:t>
            </a:r>
            <a:r>
              <a:rPr lang="tr-TR" sz="1800" dirty="0" err="1"/>
              <a:t>okumak,eğlenmek</a:t>
            </a:r>
            <a:r>
              <a:rPr lang="tr-TR" sz="1800" dirty="0"/>
              <a:t>, gülmek,</a:t>
            </a:r>
          </a:p>
          <a:p>
            <a:pPr marL="342900" indent="-342900" eaLnBrk="1" fontAlgn="auto" hangingPunct="1">
              <a:spcAft>
                <a:spcPts val="0"/>
              </a:spcAft>
              <a:buFont typeface="+mj-lt"/>
              <a:buAutoNum type="arabicPeriod"/>
              <a:defRPr/>
            </a:pPr>
            <a:r>
              <a:rPr lang="tr-TR" sz="1800" dirty="0"/>
              <a:t>Beslenme, bol su içmek,</a:t>
            </a:r>
          </a:p>
          <a:p>
            <a:pPr marL="342900" indent="-342900" eaLnBrk="1" fontAlgn="auto" hangingPunct="1">
              <a:spcAft>
                <a:spcPts val="0"/>
              </a:spcAft>
              <a:buFont typeface="+mj-lt"/>
              <a:buAutoNum type="arabicPeriod"/>
              <a:defRPr/>
            </a:pPr>
            <a:r>
              <a:rPr lang="tr-TR" sz="1800" dirty="0"/>
              <a:t>Zaman yönetimi,</a:t>
            </a:r>
          </a:p>
          <a:p>
            <a:pPr marL="342900" indent="-342900" eaLnBrk="1" fontAlgn="auto" hangingPunct="1">
              <a:spcAft>
                <a:spcPts val="0"/>
              </a:spcAft>
              <a:buFont typeface="+mj-lt"/>
              <a:buAutoNum type="arabicPeriod"/>
              <a:defRPr/>
            </a:pPr>
            <a:r>
              <a:rPr lang="tr-TR" sz="1800" dirty="0"/>
              <a:t>Meditasyon</a:t>
            </a:r>
            <a:r>
              <a:rPr lang="tr-TR" sz="1800" dirty="0" smtClean="0"/>
              <a:t>,</a:t>
            </a:r>
          </a:p>
          <a:p>
            <a:pPr marL="342900" indent="-342900" eaLnBrk="1" fontAlgn="auto" hangingPunct="1">
              <a:spcAft>
                <a:spcPts val="0"/>
              </a:spcAft>
              <a:buFont typeface="+mj-lt"/>
              <a:buAutoNum type="arabicPeriod"/>
              <a:defRPr/>
            </a:pPr>
            <a:r>
              <a:rPr lang="tr-TR" sz="1800" dirty="0" smtClean="0"/>
              <a:t>İnanca yönelik ritüeller,</a:t>
            </a:r>
            <a:endParaRPr lang="tr-TR" sz="1800" dirty="0"/>
          </a:p>
          <a:p>
            <a:pPr marL="342900" indent="-342900" eaLnBrk="1" fontAlgn="auto" hangingPunct="1">
              <a:spcAft>
                <a:spcPts val="0"/>
              </a:spcAft>
              <a:buFont typeface="+mj-lt"/>
              <a:buAutoNum type="arabicPeriod"/>
              <a:defRPr/>
            </a:pPr>
            <a:r>
              <a:rPr lang="tr-TR" sz="1800" dirty="0"/>
              <a:t>Düzenli uyku,</a:t>
            </a:r>
          </a:p>
          <a:p>
            <a:pPr marL="342900" indent="-342900" eaLnBrk="1" fontAlgn="auto" hangingPunct="1">
              <a:spcAft>
                <a:spcPts val="0"/>
              </a:spcAft>
              <a:buFont typeface="+mj-lt"/>
              <a:buAutoNum type="arabicPeriod"/>
              <a:defRPr/>
            </a:pPr>
            <a:r>
              <a:rPr lang="tr-TR" sz="1800" dirty="0"/>
              <a:t>Güvenilir kişilerle dertleşmek,</a:t>
            </a:r>
          </a:p>
          <a:p>
            <a:pPr marL="342900" indent="-342900" eaLnBrk="1" fontAlgn="auto" hangingPunct="1">
              <a:spcAft>
                <a:spcPts val="0"/>
              </a:spcAft>
              <a:buFont typeface="+mj-lt"/>
              <a:buAutoNum type="arabicPeriod"/>
              <a:defRPr/>
            </a:pPr>
            <a:r>
              <a:rPr lang="tr-TR" sz="1800" dirty="0"/>
              <a:t>Umulmadık sorunlar için birikmiş para bulundurmak,</a:t>
            </a:r>
          </a:p>
          <a:p>
            <a:pPr>
              <a:defRPr/>
            </a:pPr>
            <a:endParaRPr lang="tr-TR" dirty="0"/>
          </a:p>
        </p:txBody>
      </p:sp>
      <p:sp>
        <p:nvSpPr>
          <p:cNvPr id="5" name="İçerik Yer Tutucusu 3"/>
          <p:cNvSpPr txBox="1">
            <a:spLocks/>
          </p:cNvSpPr>
          <p:nvPr/>
        </p:nvSpPr>
        <p:spPr>
          <a:xfrm>
            <a:off x="4786313" y="1571612"/>
            <a:ext cx="4357687" cy="5286388"/>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Tx/>
              <a:buSzTx/>
              <a:buFont typeface="Wingdings"/>
              <a:buNone/>
              <a:tabLst/>
              <a:defRPr/>
            </a:pPr>
            <a:r>
              <a:rPr kumimoji="0" lang="tr-TR" sz="1800" b="1" i="0" u="none" strike="noStrike" kern="1200" cap="none" spc="0" normalizeH="0" baseline="0" noProof="0" smtClean="0">
                <a:ln>
                  <a:noFill/>
                </a:ln>
                <a:solidFill>
                  <a:srgbClr val="C00000"/>
                </a:solidFill>
                <a:effectLst/>
                <a:uLnTx/>
                <a:uFillTx/>
                <a:latin typeface="+mn-lt"/>
                <a:ea typeface="+mn-ea"/>
                <a:cs typeface="+mn-cs"/>
              </a:rPr>
              <a:t>B.ÖRGÜTSEL YÖNTEMLER;</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1800" b="0" i="0" u="none" strike="noStrike" kern="1200" cap="none" spc="0" normalizeH="0" baseline="0" noProof="0" smtClean="0">
                <a:ln>
                  <a:noFill/>
                </a:ln>
                <a:solidFill>
                  <a:schemeClr val="tx1"/>
                </a:solidFill>
                <a:effectLst/>
                <a:uLnTx/>
                <a:uFillTx/>
                <a:latin typeface="+mn-lt"/>
                <a:ea typeface="+mn-ea"/>
                <a:cs typeface="+mn-cs"/>
              </a:rPr>
              <a:t>Destekleyici bir </a:t>
            </a:r>
            <a:r>
              <a:rPr kumimoji="0" lang="tr-TR" sz="1800" b="1" i="0" u="none" strike="noStrike" kern="1200" cap="none" spc="0" normalizeH="0" baseline="0" noProof="0" smtClean="0">
                <a:ln>
                  <a:noFill/>
                </a:ln>
                <a:solidFill>
                  <a:schemeClr val="tx1"/>
                </a:solidFill>
                <a:effectLst/>
                <a:uLnTx/>
                <a:uFillTx/>
                <a:latin typeface="+mn-lt"/>
                <a:ea typeface="+mn-ea"/>
                <a:cs typeface="+mn-cs"/>
              </a:rPr>
              <a:t>örgüt iklimi </a:t>
            </a:r>
            <a:r>
              <a:rPr kumimoji="0" lang="tr-TR" sz="1800" b="0" i="0" u="none" strike="noStrike" kern="1200" cap="none" spc="0" normalizeH="0" baseline="0" noProof="0" smtClean="0">
                <a:ln>
                  <a:noFill/>
                </a:ln>
                <a:solidFill>
                  <a:schemeClr val="tx1"/>
                </a:solidFill>
                <a:effectLst/>
                <a:uLnTx/>
                <a:uFillTx/>
                <a:latin typeface="+mn-lt"/>
                <a:ea typeface="+mn-ea"/>
                <a:cs typeface="+mn-cs"/>
              </a:rPr>
              <a:t>çekici iş ortamı</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1800" b="1" i="0" u="none" strike="noStrike" kern="1200" cap="none" spc="0" normalizeH="0" baseline="0" noProof="0" smtClean="0">
                <a:ln>
                  <a:noFill/>
                </a:ln>
                <a:solidFill>
                  <a:schemeClr val="tx1"/>
                </a:solidFill>
                <a:effectLst/>
                <a:uLnTx/>
                <a:uFillTx/>
                <a:latin typeface="+mn-lt"/>
                <a:ea typeface="+mn-ea"/>
                <a:cs typeface="+mn-cs"/>
              </a:rPr>
              <a:t>İş zenginleştirilmesi</a:t>
            </a:r>
            <a:r>
              <a:rPr kumimoji="0" lang="tr-TR" sz="1800" b="0" i="0" u="none" strike="noStrike" kern="1200" cap="none" spc="0" normalizeH="0" baseline="0" noProof="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1800" b="0" i="0" u="none" strike="noStrike" kern="1200" cap="none" spc="0" normalizeH="0" baseline="0" noProof="0" smtClean="0">
                <a:ln>
                  <a:noFill/>
                </a:ln>
                <a:solidFill>
                  <a:schemeClr val="tx1"/>
                </a:solidFill>
                <a:effectLst/>
                <a:uLnTx/>
                <a:uFillTx/>
                <a:latin typeface="+mn-lt"/>
                <a:ea typeface="+mn-ea"/>
                <a:cs typeface="+mn-cs"/>
              </a:rPr>
              <a:t>Örgütsel </a:t>
            </a:r>
            <a:r>
              <a:rPr kumimoji="0" lang="tr-TR" sz="1800" b="1" i="0" u="none" strike="noStrike" kern="1200" cap="none" spc="0" normalizeH="0" baseline="0" noProof="0" smtClean="0">
                <a:ln>
                  <a:noFill/>
                </a:ln>
                <a:solidFill>
                  <a:schemeClr val="tx1"/>
                </a:solidFill>
                <a:effectLst/>
                <a:uLnTx/>
                <a:uFillTx/>
                <a:latin typeface="+mn-lt"/>
                <a:ea typeface="+mn-ea"/>
                <a:cs typeface="+mn-cs"/>
              </a:rPr>
              <a:t>rollerin belirlenmesi, </a:t>
            </a:r>
            <a:r>
              <a:rPr kumimoji="0" lang="tr-TR" sz="1800" b="0" i="0" u="none" strike="noStrike" kern="1200" cap="none" spc="0" normalizeH="0" baseline="0" noProof="0" smtClean="0">
                <a:ln>
                  <a:noFill/>
                </a:ln>
                <a:solidFill>
                  <a:schemeClr val="tx1"/>
                </a:solidFill>
                <a:effectLst/>
                <a:uLnTx/>
                <a:uFillTx/>
                <a:latin typeface="+mn-lt"/>
                <a:ea typeface="+mn-ea"/>
                <a:cs typeface="+mn-cs"/>
              </a:rPr>
              <a:t>rol çatışması/rol belirsizliğinin önlenmesi,</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1800" b="0" i="0" u="none" strike="noStrike" kern="1200" cap="none" spc="0" normalizeH="0" baseline="0" noProof="0" smtClean="0">
                <a:ln>
                  <a:noFill/>
                </a:ln>
                <a:solidFill>
                  <a:schemeClr val="tx1"/>
                </a:solidFill>
                <a:effectLst/>
                <a:uLnTx/>
                <a:uFillTx/>
                <a:latin typeface="+mn-lt"/>
                <a:ea typeface="+mn-ea"/>
                <a:cs typeface="+mn-cs"/>
              </a:rPr>
              <a:t>Örgütsel</a:t>
            </a:r>
            <a:r>
              <a:rPr kumimoji="0" lang="tr-TR" sz="1800" b="1" i="0" u="none" strike="noStrike" kern="1200" cap="none" spc="0" normalizeH="0" baseline="0" noProof="0" smtClean="0">
                <a:ln>
                  <a:noFill/>
                </a:ln>
                <a:solidFill>
                  <a:schemeClr val="tx1"/>
                </a:solidFill>
                <a:effectLst/>
                <a:uLnTx/>
                <a:uFillTx/>
                <a:latin typeface="+mn-lt"/>
                <a:ea typeface="+mn-ea"/>
                <a:cs typeface="+mn-cs"/>
              </a:rPr>
              <a:t> çatışma</a:t>
            </a:r>
            <a:r>
              <a:rPr kumimoji="0" lang="tr-TR" sz="1800" b="0" i="0" u="none" strike="noStrike" kern="1200" cap="none" spc="0" normalizeH="0" baseline="0" noProof="0" smtClean="0">
                <a:ln>
                  <a:noFill/>
                </a:ln>
                <a:solidFill>
                  <a:schemeClr val="tx1"/>
                </a:solidFill>
                <a:effectLst/>
                <a:uLnTx/>
                <a:uFillTx/>
                <a:latin typeface="+mn-lt"/>
                <a:ea typeface="+mn-ea"/>
                <a:cs typeface="+mn-cs"/>
              </a:rPr>
              <a:t>nın</a:t>
            </a:r>
            <a:r>
              <a:rPr kumimoji="0" lang="tr-TR" sz="1800" b="1" i="0" u="none" strike="noStrike" kern="1200" cap="none" spc="0" normalizeH="0" baseline="0" noProof="0" smtClean="0">
                <a:ln>
                  <a:noFill/>
                </a:ln>
                <a:solidFill>
                  <a:schemeClr val="tx1"/>
                </a:solidFill>
                <a:effectLst/>
                <a:uLnTx/>
                <a:uFillTx/>
                <a:latin typeface="+mn-lt"/>
                <a:ea typeface="+mn-ea"/>
                <a:cs typeface="+mn-cs"/>
              </a:rPr>
              <a:t> </a:t>
            </a:r>
            <a:r>
              <a:rPr kumimoji="0" lang="tr-TR" sz="1800" b="0" i="0" u="none" strike="noStrike" kern="1200" cap="none" spc="0" normalizeH="0" baseline="0" noProof="0" smtClean="0">
                <a:ln>
                  <a:noFill/>
                </a:ln>
                <a:solidFill>
                  <a:schemeClr val="tx1"/>
                </a:solidFill>
                <a:effectLst/>
                <a:uLnTx/>
                <a:uFillTx/>
                <a:latin typeface="+mn-lt"/>
                <a:ea typeface="+mn-ea"/>
                <a:cs typeface="+mn-cs"/>
              </a:rPr>
              <a:t>uygun </a:t>
            </a:r>
            <a:r>
              <a:rPr kumimoji="0" lang="tr-TR" sz="1800" b="1" i="0" u="none" strike="noStrike" kern="1200" cap="none" spc="0" normalizeH="0" baseline="0" noProof="0" smtClean="0">
                <a:ln>
                  <a:noFill/>
                </a:ln>
                <a:solidFill>
                  <a:schemeClr val="tx1"/>
                </a:solidFill>
                <a:effectLst/>
                <a:uLnTx/>
                <a:uFillTx/>
                <a:latin typeface="+mn-lt"/>
                <a:ea typeface="+mn-ea"/>
                <a:cs typeface="+mn-cs"/>
              </a:rPr>
              <a:t>yönetimi</a:t>
            </a:r>
            <a:r>
              <a:rPr kumimoji="0" lang="tr-TR" sz="1800" b="0" i="0" u="none" strike="noStrike" kern="1200" cap="none" spc="0" normalizeH="0" baseline="0" noProof="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1800" b="0" i="0" u="none" strike="noStrike" kern="1200" cap="none" spc="0" normalizeH="0" baseline="0" noProof="0" smtClean="0">
                <a:ln>
                  <a:noFill/>
                </a:ln>
                <a:solidFill>
                  <a:schemeClr val="tx1"/>
                </a:solidFill>
                <a:effectLst/>
                <a:uLnTx/>
                <a:uFillTx/>
                <a:latin typeface="+mn-lt"/>
                <a:ea typeface="+mn-ea"/>
                <a:cs typeface="+mn-cs"/>
              </a:rPr>
              <a:t>Mesleki gelişim ve </a:t>
            </a:r>
            <a:r>
              <a:rPr kumimoji="0" lang="tr-TR" sz="1800" b="1" i="0" u="none" strike="noStrike" kern="1200" cap="none" spc="0" normalizeH="0" baseline="0" noProof="0" smtClean="0">
                <a:ln>
                  <a:noFill/>
                </a:ln>
                <a:solidFill>
                  <a:schemeClr val="tx1"/>
                </a:solidFill>
                <a:effectLst/>
                <a:uLnTx/>
                <a:uFillTx/>
                <a:latin typeface="+mn-lt"/>
                <a:ea typeface="+mn-ea"/>
                <a:cs typeface="+mn-cs"/>
              </a:rPr>
              <a:t>hizmet içi eğitim </a:t>
            </a:r>
            <a:r>
              <a:rPr kumimoji="0" lang="tr-TR" sz="1800" b="0" i="0" u="none" strike="noStrike" kern="1200" cap="none" spc="0" normalizeH="0" baseline="0" noProof="0" smtClean="0">
                <a:ln>
                  <a:noFill/>
                </a:ln>
                <a:solidFill>
                  <a:schemeClr val="tx1"/>
                </a:solidFill>
                <a:effectLst/>
                <a:uLnTx/>
                <a:uFillTx/>
                <a:latin typeface="+mn-lt"/>
                <a:ea typeface="+mn-ea"/>
                <a:cs typeface="+mn-cs"/>
              </a:rPr>
              <a:t>programları,</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1800" b="0" i="0" u="none" strike="noStrike" kern="1200" cap="none" spc="0" normalizeH="0" baseline="0" noProof="0" smtClean="0">
                <a:ln>
                  <a:noFill/>
                </a:ln>
                <a:solidFill>
                  <a:schemeClr val="tx1"/>
                </a:solidFill>
                <a:effectLst/>
                <a:uLnTx/>
                <a:uFillTx/>
                <a:latin typeface="+mn-lt"/>
                <a:ea typeface="+mn-ea"/>
                <a:cs typeface="+mn-cs"/>
              </a:rPr>
              <a:t>Danışmanlık hizmetleri düzenleme,</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1800" b="0" i="0" u="none" strike="noStrike" kern="1200" cap="none" spc="0" normalizeH="0" baseline="0" noProof="0" smtClean="0">
                <a:ln>
                  <a:noFill/>
                </a:ln>
                <a:solidFill>
                  <a:schemeClr val="tx1"/>
                </a:solidFill>
                <a:effectLst/>
                <a:uLnTx/>
                <a:uFillTx/>
                <a:latin typeface="+mn-lt"/>
                <a:ea typeface="+mn-ea"/>
                <a:cs typeface="+mn-cs"/>
              </a:rPr>
              <a:t> </a:t>
            </a:r>
            <a:r>
              <a:rPr kumimoji="0" lang="tr-TR" sz="1800" b="1" i="0" u="none" strike="noStrike" kern="1200" cap="none" spc="0" normalizeH="0" baseline="0" noProof="0" smtClean="0">
                <a:ln>
                  <a:noFill/>
                </a:ln>
                <a:solidFill>
                  <a:schemeClr val="tx1"/>
                </a:solidFill>
                <a:effectLst/>
                <a:uLnTx/>
                <a:uFillTx/>
                <a:latin typeface="+mn-lt"/>
                <a:ea typeface="+mn-ea"/>
                <a:cs typeface="+mn-cs"/>
              </a:rPr>
              <a:t>İş tatmini </a:t>
            </a:r>
            <a:r>
              <a:rPr kumimoji="0" lang="tr-TR" sz="1800" b="0" i="0" u="none" strike="noStrike" kern="1200" cap="none" spc="0" normalizeH="0" baseline="0" noProof="0" smtClean="0">
                <a:ln>
                  <a:noFill/>
                </a:ln>
                <a:solidFill>
                  <a:schemeClr val="tx1"/>
                </a:solidFill>
                <a:effectLst/>
                <a:uLnTx/>
                <a:uFillTx/>
                <a:latin typeface="+mn-lt"/>
                <a:ea typeface="+mn-ea"/>
                <a:cs typeface="+mn-cs"/>
              </a:rPr>
              <a:t>ve </a:t>
            </a:r>
            <a:r>
              <a:rPr kumimoji="0" lang="tr-TR" sz="1800" b="1" i="0" u="none" strike="noStrike" kern="1200" cap="none" spc="0" normalizeH="0" baseline="0" noProof="0" smtClean="0">
                <a:ln>
                  <a:noFill/>
                </a:ln>
                <a:solidFill>
                  <a:schemeClr val="tx1"/>
                </a:solidFill>
                <a:effectLst/>
                <a:uLnTx/>
                <a:uFillTx/>
                <a:latin typeface="+mn-lt"/>
                <a:ea typeface="+mn-ea"/>
                <a:cs typeface="+mn-cs"/>
              </a:rPr>
              <a:t>motivasyonu artırmak</a:t>
            </a:r>
            <a:r>
              <a:rPr kumimoji="0" lang="tr-TR" sz="1800" b="0" i="0" u="none" strike="noStrike" kern="1200" cap="none" spc="0" normalizeH="0" baseline="0" noProof="0" smtClean="0">
                <a:ln>
                  <a:noFill/>
                </a:ln>
                <a:solidFill>
                  <a:schemeClr val="tx1"/>
                </a:solidFill>
                <a:effectLst/>
                <a:uLnTx/>
                <a:uFillTx/>
                <a:latin typeface="+mn-lt"/>
                <a:ea typeface="+mn-ea"/>
                <a:cs typeface="+mn-cs"/>
              </a:rPr>
              <a:t>, önemsemek,</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1800" b="0" i="0" u="none" strike="noStrike" kern="1200" cap="none" spc="0" normalizeH="0" baseline="0" noProof="0" smtClean="0">
                <a:ln>
                  <a:noFill/>
                </a:ln>
                <a:solidFill>
                  <a:schemeClr val="tx1"/>
                </a:solidFill>
                <a:effectLst/>
                <a:uLnTx/>
                <a:uFillTx/>
                <a:latin typeface="+mn-lt"/>
                <a:ea typeface="+mn-ea"/>
                <a:cs typeface="+mn-cs"/>
              </a:rPr>
              <a:t>Örgütsel değişme ve süreklilik arasında denge kurmak,</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1800" b="1" i="0" u="none" strike="noStrike" kern="1200" cap="none" spc="0" normalizeH="0" baseline="0" noProof="0" smtClean="0">
                <a:ln>
                  <a:noFill/>
                </a:ln>
                <a:solidFill>
                  <a:schemeClr val="tx1"/>
                </a:solidFill>
                <a:effectLst/>
                <a:uLnTx/>
                <a:uFillTx/>
                <a:latin typeface="+mn-lt"/>
                <a:ea typeface="+mn-ea"/>
                <a:cs typeface="+mn-cs"/>
              </a:rPr>
              <a:t>Liderlik</a:t>
            </a:r>
            <a:r>
              <a:rPr kumimoji="0" lang="tr-TR" sz="1800" b="0" i="0" u="none" strike="noStrike" kern="1200" cap="none" spc="0" normalizeH="0" baseline="0" noProof="0" smtClean="0">
                <a:ln>
                  <a:noFill/>
                </a:ln>
                <a:solidFill>
                  <a:schemeClr val="tx1"/>
                </a:solidFill>
                <a:effectLst/>
                <a:uLnTx/>
                <a:uFillTx/>
                <a:latin typeface="+mn-lt"/>
                <a:ea typeface="+mn-ea"/>
                <a:cs typeface="+mn-cs"/>
              </a:rPr>
              <a:t> ve </a:t>
            </a:r>
            <a:r>
              <a:rPr kumimoji="0" lang="tr-TR" sz="1800" b="1" i="0" u="none" strike="noStrike" kern="1200" cap="none" spc="0" normalizeH="0" baseline="0" noProof="0" smtClean="0">
                <a:ln>
                  <a:noFill/>
                </a:ln>
                <a:solidFill>
                  <a:schemeClr val="tx1"/>
                </a:solidFill>
                <a:effectLst/>
                <a:uLnTx/>
                <a:uFillTx/>
                <a:latin typeface="+mn-lt"/>
                <a:ea typeface="+mn-ea"/>
                <a:cs typeface="+mn-cs"/>
              </a:rPr>
              <a:t>kararlara katılım</a:t>
            </a:r>
            <a:r>
              <a:rPr kumimoji="0" lang="tr-TR" sz="1800" b="0" i="0" u="none" strike="noStrike" kern="1200" cap="none" spc="0" normalizeH="0" baseline="0" noProof="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tr-TR" sz="1800" b="1" i="0" u="none" strike="noStrike" kern="1200" cap="none" spc="0" normalizeH="0" baseline="0" noProof="0" smtClean="0">
                <a:ln>
                  <a:noFill/>
                </a:ln>
                <a:solidFill>
                  <a:schemeClr val="tx1"/>
                </a:solidFill>
                <a:effectLst/>
                <a:uLnTx/>
                <a:uFillTx/>
                <a:latin typeface="+mn-lt"/>
                <a:ea typeface="+mn-ea"/>
                <a:cs typeface="+mn-cs"/>
              </a:rPr>
              <a:t>Zaman yönetimi,</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357158" y="1071546"/>
            <a:ext cx="8229600" cy="1143000"/>
          </a:xfrm>
        </p:spPr>
        <p:txBody>
          <a:bodyPr>
            <a:normAutofit fontScale="90000"/>
          </a:bodyPr>
          <a:lstStyle/>
          <a:p>
            <a:pPr eaLnBrk="1" fontAlgn="auto" hangingPunct="1">
              <a:spcAft>
                <a:spcPts val="0"/>
              </a:spcAft>
              <a:defRPr/>
            </a:pPr>
            <a:r>
              <a:rPr lang="tr-TR" b="1" dirty="0" smtClean="0">
                <a:solidFill>
                  <a:srgbClr val="C00000"/>
                </a:solidFill>
              </a:rPr>
              <a:t>Stres Yönetimi</a:t>
            </a:r>
            <a:br>
              <a:rPr lang="tr-TR" b="1" dirty="0" smtClean="0">
                <a:solidFill>
                  <a:srgbClr val="C00000"/>
                </a:solidFill>
              </a:rPr>
            </a:br>
            <a:r>
              <a:rPr lang="tr-TR" b="1" dirty="0">
                <a:solidFill>
                  <a:srgbClr val="C00000"/>
                </a:solidFill>
              </a:rPr>
              <a:t> </a:t>
            </a:r>
            <a:r>
              <a:rPr lang="tr-TR" b="1" dirty="0" smtClean="0">
                <a:solidFill>
                  <a:srgbClr val="C00000"/>
                </a:solidFill>
              </a:rPr>
              <a:t>Bireysel Yöntemler</a:t>
            </a:r>
            <a:endParaRPr lang="tr-TR" b="1" dirty="0">
              <a:solidFill>
                <a:srgbClr val="C00000"/>
              </a:solidFill>
            </a:endParaRPr>
          </a:p>
        </p:txBody>
      </p:sp>
      <p:sp>
        <p:nvSpPr>
          <p:cNvPr id="5" name="2 İçerik Yer Tutucusu"/>
          <p:cNvSpPr>
            <a:spLocks noGrp="1"/>
          </p:cNvSpPr>
          <p:nvPr>
            <p:ph idx="1"/>
          </p:nvPr>
        </p:nvSpPr>
        <p:spPr>
          <a:xfrm>
            <a:off x="428596" y="2285992"/>
            <a:ext cx="8229600" cy="4389120"/>
          </a:xfrm>
        </p:spPr>
        <p:txBody>
          <a:bodyPr>
            <a:normAutofit fontScale="92500" lnSpcReduction="20000"/>
          </a:bodyPr>
          <a:lstStyle/>
          <a:p>
            <a:pPr marL="274320" indent="-274320" eaLnBrk="1" fontAlgn="auto" hangingPunct="1">
              <a:spcAft>
                <a:spcPts val="0"/>
              </a:spcAft>
              <a:buFont typeface="Wingdings"/>
              <a:buNone/>
              <a:defRPr/>
            </a:pPr>
            <a:r>
              <a:rPr lang="tr-TR" b="1" dirty="0" smtClean="0"/>
              <a:t>1.BEDENSEL HAREKET / FİZİK EGZERSİZLER;</a:t>
            </a:r>
            <a:endParaRPr lang="tr-TR" dirty="0" smtClean="0"/>
          </a:p>
          <a:p>
            <a:pPr marL="274320" indent="-274320" eaLnBrk="1" fontAlgn="auto" hangingPunct="1">
              <a:spcAft>
                <a:spcPts val="0"/>
              </a:spcAft>
              <a:buFont typeface="Wingdings"/>
              <a:buChar char=""/>
              <a:defRPr/>
            </a:pPr>
            <a:r>
              <a:rPr lang="tr-TR" dirty="0" smtClean="0"/>
              <a:t>Yürüyüş (günde 30-45-60 </a:t>
            </a:r>
            <a:r>
              <a:rPr lang="tr-TR" dirty="0" err="1" smtClean="0"/>
              <a:t>dak</a:t>
            </a:r>
            <a:r>
              <a:rPr lang="tr-TR" dirty="0" smtClean="0"/>
              <a:t>),</a:t>
            </a:r>
          </a:p>
          <a:p>
            <a:pPr marL="274320" indent="-274320" eaLnBrk="1" fontAlgn="auto" hangingPunct="1">
              <a:spcAft>
                <a:spcPts val="0"/>
              </a:spcAft>
              <a:buFont typeface="Wingdings"/>
              <a:buChar char=""/>
              <a:defRPr/>
            </a:pPr>
            <a:r>
              <a:rPr lang="tr-TR" dirty="0" smtClean="0"/>
              <a:t>Koşu,</a:t>
            </a:r>
          </a:p>
          <a:p>
            <a:pPr marL="274320" indent="-274320" eaLnBrk="1" fontAlgn="auto" hangingPunct="1">
              <a:spcAft>
                <a:spcPts val="0"/>
              </a:spcAft>
              <a:buFont typeface="Wingdings"/>
              <a:buChar char=""/>
              <a:defRPr/>
            </a:pPr>
            <a:r>
              <a:rPr lang="tr-TR" dirty="0" smtClean="0"/>
              <a:t>Yüzme,</a:t>
            </a:r>
          </a:p>
          <a:p>
            <a:pPr marL="274320" indent="-274320" eaLnBrk="1" fontAlgn="auto" hangingPunct="1">
              <a:spcAft>
                <a:spcPts val="0"/>
              </a:spcAft>
              <a:buFont typeface="Wingdings"/>
              <a:buChar char=""/>
              <a:defRPr/>
            </a:pPr>
            <a:r>
              <a:rPr lang="tr-TR" dirty="0" smtClean="0"/>
              <a:t>Bisiklete binme,</a:t>
            </a:r>
          </a:p>
          <a:p>
            <a:pPr marL="274320" indent="-274320" eaLnBrk="1" fontAlgn="auto" hangingPunct="1">
              <a:spcAft>
                <a:spcPts val="0"/>
              </a:spcAft>
              <a:buFont typeface="Wingdings"/>
              <a:buChar char=""/>
              <a:defRPr/>
            </a:pPr>
            <a:r>
              <a:rPr lang="tr-TR" dirty="0" smtClean="0"/>
              <a:t>Aerobik hareketler,</a:t>
            </a:r>
          </a:p>
          <a:p>
            <a:pPr marL="274320" indent="-274320" eaLnBrk="1" fontAlgn="auto" hangingPunct="1">
              <a:spcAft>
                <a:spcPts val="0"/>
              </a:spcAft>
              <a:buFont typeface="Wingdings"/>
              <a:buChar char=""/>
              <a:defRPr/>
            </a:pPr>
            <a:r>
              <a:rPr lang="tr-TR" dirty="0" smtClean="0"/>
              <a:t>Spor, oyunlar, tenis vb.,</a:t>
            </a:r>
          </a:p>
          <a:p>
            <a:pPr marL="274320" indent="-274320" eaLnBrk="1" fontAlgn="auto" hangingPunct="1">
              <a:spcAft>
                <a:spcPts val="0"/>
              </a:spcAft>
              <a:buFont typeface="Wingdings"/>
              <a:buNone/>
              <a:defRPr/>
            </a:pPr>
            <a:endParaRPr lang="tr-TR" dirty="0" smtClean="0"/>
          </a:p>
          <a:p>
            <a:pPr marL="274320" indent="-274320" eaLnBrk="1" fontAlgn="auto" hangingPunct="1">
              <a:spcAft>
                <a:spcPts val="0"/>
              </a:spcAft>
              <a:buFont typeface="Wingdings"/>
              <a:buNone/>
              <a:defRPr/>
            </a:pPr>
            <a:r>
              <a:rPr lang="tr-TR" b="1" dirty="0" smtClean="0"/>
              <a:t>2.SOLUNUM EGZERSİZİ;</a:t>
            </a:r>
            <a:endParaRPr lang="tr-TR" dirty="0" smtClean="0"/>
          </a:p>
          <a:p>
            <a:pPr marL="274320" indent="-274320" eaLnBrk="1" fontAlgn="auto" hangingPunct="1">
              <a:spcAft>
                <a:spcPts val="0"/>
              </a:spcAft>
              <a:buFont typeface="Wingdings"/>
              <a:buChar char=""/>
              <a:defRPr/>
            </a:pPr>
            <a:r>
              <a:rPr lang="tr-TR" dirty="0" smtClean="0"/>
              <a:t>Bir dakikada normalde alınan nefes sayısının yarısı(10-15) kadar düzenli ve derin derin nefes alıp verme</a:t>
            </a:r>
          </a:p>
          <a:p>
            <a:pPr marL="274320" indent="-274320" eaLnBrk="1" fontAlgn="auto" hangingPunct="1">
              <a:spcAft>
                <a:spcPts val="0"/>
              </a:spcAft>
              <a:buFont typeface="Wingdings"/>
              <a:buChar char=""/>
              <a:defRPr/>
            </a:pPr>
            <a:r>
              <a:rPr lang="tr-TR" dirty="0" smtClean="0"/>
              <a:t>5 dakika günde 2-3 kez,</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fontScale="70000" lnSpcReduction="20000"/>
          </a:bodyPr>
          <a:lstStyle/>
          <a:p>
            <a:pPr marL="274320" indent="-274320" eaLnBrk="1" fontAlgn="auto" hangingPunct="1">
              <a:spcAft>
                <a:spcPts val="0"/>
              </a:spcAft>
              <a:buFont typeface="Wingdings"/>
              <a:buNone/>
              <a:defRPr/>
            </a:pPr>
            <a:r>
              <a:rPr lang="tr-TR" b="1" dirty="0" smtClean="0"/>
              <a:t>3.GEVŞEME;</a:t>
            </a:r>
            <a:endParaRPr lang="tr-TR" dirty="0" smtClean="0"/>
          </a:p>
          <a:p>
            <a:pPr marL="274320" indent="-274320" eaLnBrk="1" fontAlgn="auto" hangingPunct="1">
              <a:spcAft>
                <a:spcPts val="0"/>
              </a:spcAft>
              <a:buFont typeface="Wingdings"/>
              <a:buChar char=""/>
              <a:defRPr/>
            </a:pPr>
            <a:r>
              <a:rPr lang="tr-TR" dirty="0" smtClean="0"/>
              <a:t>Stres sırasında kaslar gerilir, </a:t>
            </a:r>
          </a:p>
          <a:p>
            <a:pPr marL="274320" indent="-274320" eaLnBrk="1" fontAlgn="auto" hangingPunct="1">
              <a:spcAft>
                <a:spcPts val="0"/>
              </a:spcAft>
              <a:buFont typeface="Wingdings"/>
              <a:buChar char=""/>
              <a:defRPr/>
            </a:pPr>
            <a:r>
              <a:rPr lang="tr-TR" dirty="0" smtClean="0"/>
              <a:t>Kan basıncı ve kan şekeri yükselir, </a:t>
            </a:r>
          </a:p>
          <a:p>
            <a:pPr marL="274320" indent="-274320" eaLnBrk="1" fontAlgn="auto" hangingPunct="1">
              <a:spcAft>
                <a:spcPts val="0"/>
              </a:spcAft>
              <a:buFont typeface="Wingdings"/>
              <a:buChar char=""/>
              <a:defRPr/>
            </a:pPr>
            <a:r>
              <a:rPr lang="tr-TR" dirty="0" smtClean="0"/>
              <a:t>Solunum artar,</a:t>
            </a:r>
          </a:p>
          <a:p>
            <a:pPr marL="274320" indent="-274320" eaLnBrk="1" fontAlgn="auto" hangingPunct="1">
              <a:spcAft>
                <a:spcPts val="0"/>
              </a:spcAft>
              <a:buFont typeface="Wingdings"/>
              <a:buNone/>
              <a:defRPr/>
            </a:pPr>
            <a:endParaRPr lang="tr-TR" dirty="0" smtClean="0"/>
          </a:p>
          <a:p>
            <a:pPr marL="274320" indent="-274320" eaLnBrk="1" fontAlgn="auto" hangingPunct="1">
              <a:spcAft>
                <a:spcPts val="0"/>
              </a:spcAft>
              <a:buFont typeface="Wingdings"/>
              <a:buNone/>
              <a:defRPr/>
            </a:pPr>
            <a:r>
              <a:rPr lang="tr-TR" b="1" dirty="0" smtClean="0"/>
              <a:t>4.MASAJ;</a:t>
            </a:r>
            <a:endParaRPr lang="tr-TR" dirty="0" smtClean="0"/>
          </a:p>
          <a:p>
            <a:pPr marL="274320" indent="-274320" eaLnBrk="1" fontAlgn="auto" hangingPunct="1">
              <a:spcAft>
                <a:spcPts val="0"/>
              </a:spcAft>
              <a:buFont typeface="Wingdings"/>
              <a:buChar char=""/>
              <a:defRPr/>
            </a:pPr>
            <a:r>
              <a:rPr lang="tr-TR" dirty="0" smtClean="0"/>
              <a:t>Kaslar gevşer, </a:t>
            </a:r>
          </a:p>
          <a:p>
            <a:pPr marL="274320" indent="-274320" eaLnBrk="1" fontAlgn="auto" hangingPunct="1">
              <a:spcAft>
                <a:spcPts val="0"/>
              </a:spcAft>
              <a:buFont typeface="Wingdings"/>
              <a:buChar char=""/>
              <a:defRPr/>
            </a:pPr>
            <a:r>
              <a:rPr lang="tr-TR" dirty="0" smtClean="0"/>
              <a:t>Kan akımı iyileşir,</a:t>
            </a:r>
          </a:p>
          <a:p>
            <a:pPr marL="274320" indent="-274320" eaLnBrk="1" fontAlgn="auto" hangingPunct="1">
              <a:spcAft>
                <a:spcPts val="0"/>
              </a:spcAft>
              <a:buFont typeface="Wingdings"/>
              <a:buNone/>
              <a:defRPr/>
            </a:pPr>
            <a:endParaRPr lang="tr-TR" dirty="0" smtClean="0"/>
          </a:p>
          <a:p>
            <a:pPr marL="274320" indent="-274320" eaLnBrk="1" fontAlgn="auto" hangingPunct="1">
              <a:spcAft>
                <a:spcPts val="0"/>
              </a:spcAft>
              <a:buFont typeface="Wingdings"/>
              <a:buNone/>
              <a:defRPr/>
            </a:pPr>
            <a:r>
              <a:rPr lang="tr-TR" b="1" dirty="0" smtClean="0"/>
              <a:t>5.SOSYAL  DESTEK VE SPORTİF ETKİNLİKLERE KATILMA, BOŞ ZAMAN DEĞERLENDİRME; </a:t>
            </a:r>
          </a:p>
          <a:p>
            <a:pPr marL="274320" indent="-274320" eaLnBrk="1" fontAlgn="auto" hangingPunct="1">
              <a:spcAft>
                <a:spcPts val="0"/>
              </a:spcAft>
              <a:buFont typeface="Wingdings"/>
              <a:buChar char=""/>
              <a:defRPr/>
            </a:pPr>
            <a:r>
              <a:rPr lang="tr-TR" dirty="0" smtClean="0"/>
              <a:t>Yalnız yaşayan, insanlar ve gruplar tarafından kabul edilmeyenler strese daha yatkındırlar,</a:t>
            </a:r>
          </a:p>
          <a:p>
            <a:pPr marL="274320" indent="-274320" eaLnBrk="1" fontAlgn="auto" hangingPunct="1">
              <a:spcAft>
                <a:spcPts val="0"/>
              </a:spcAft>
              <a:buFont typeface="Wingdings"/>
              <a:buChar char=""/>
              <a:defRPr/>
            </a:pPr>
            <a:r>
              <a:rPr lang="tr-TR" dirty="0" smtClean="0"/>
              <a:t>Resim, müzik, spor, folklor, el işi etkinlikleri,</a:t>
            </a:r>
          </a:p>
          <a:p>
            <a:pPr marL="274320" indent="-274320" eaLnBrk="1" fontAlgn="auto" hangingPunct="1">
              <a:spcAft>
                <a:spcPts val="0"/>
              </a:spcAft>
              <a:buFont typeface="Wingdings"/>
              <a:buChar char=""/>
              <a:defRPr/>
            </a:pPr>
            <a:r>
              <a:rPr lang="tr-TR" dirty="0" smtClean="0"/>
              <a:t>Bahçecilik, çiçek yetiştirme, kitap okuma-yazma,</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p:txBody>
          <a:bodyPr>
            <a:normAutofit fontScale="25000" lnSpcReduction="20000"/>
          </a:bodyPr>
          <a:lstStyle/>
          <a:p>
            <a:pPr marL="274320" indent="-274320" eaLnBrk="1" fontAlgn="auto" hangingPunct="1">
              <a:spcAft>
                <a:spcPts val="0"/>
              </a:spcAft>
              <a:buFont typeface="Wingdings"/>
              <a:buNone/>
              <a:defRPr/>
            </a:pPr>
            <a:r>
              <a:rPr lang="tr-TR" sz="9600" b="1" dirty="0" smtClean="0"/>
              <a:t>6.BESLENME; </a:t>
            </a:r>
          </a:p>
          <a:p>
            <a:pPr marL="274320" indent="-274320" eaLnBrk="1" fontAlgn="auto" hangingPunct="1">
              <a:spcAft>
                <a:spcPts val="0"/>
              </a:spcAft>
              <a:buFont typeface="Wingdings"/>
              <a:buChar char=""/>
              <a:defRPr/>
            </a:pPr>
            <a:r>
              <a:rPr lang="tr-TR" sz="5500" dirty="0" smtClean="0"/>
              <a:t>Açlık(Akut/Kronik) sinirlenme, öfkelenme ve stresi artırır, böylece suça eğilim artar,</a:t>
            </a:r>
          </a:p>
          <a:p>
            <a:pPr marL="274320" indent="-274320" eaLnBrk="1" fontAlgn="auto" hangingPunct="1">
              <a:spcAft>
                <a:spcPts val="0"/>
              </a:spcAft>
              <a:buFont typeface="Wingdings"/>
              <a:buChar char=""/>
              <a:defRPr/>
            </a:pPr>
            <a:r>
              <a:rPr lang="tr-TR" sz="5500" dirty="0" smtClean="0"/>
              <a:t>Hipertansiyonun fazla tuz tüketimiyle ilişkisi vardır,</a:t>
            </a:r>
          </a:p>
          <a:p>
            <a:pPr marL="274320" indent="-274320" eaLnBrk="1" fontAlgn="auto" hangingPunct="1">
              <a:spcAft>
                <a:spcPts val="0"/>
              </a:spcAft>
              <a:buFont typeface="Wingdings"/>
              <a:buChar char=""/>
              <a:defRPr/>
            </a:pPr>
            <a:r>
              <a:rPr lang="tr-TR" sz="5500" dirty="0" smtClean="0"/>
              <a:t>Fazla tuz tüketimi, su tutulmasını artırır, yorgunluk artar,</a:t>
            </a:r>
          </a:p>
          <a:p>
            <a:pPr marL="274320" indent="-274320" eaLnBrk="1" fontAlgn="auto" hangingPunct="1">
              <a:spcAft>
                <a:spcPts val="0"/>
              </a:spcAft>
              <a:buFont typeface="Wingdings"/>
              <a:buChar char=""/>
              <a:defRPr/>
            </a:pPr>
            <a:r>
              <a:rPr lang="tr-TR" sz="5500" dirty="0" smtClean="0"/>
              <a:t>Aşırı çay, kahve, kakao ve çikolata tüketimi stresi artırır(kafein),</a:t>
            </a:r>
          </a:p>
          <a:p>
            <a:pPr marL="274320" indent="-274320" eaLnBrk="1" fontAlgn="auto" hangingPunct="1">
              <a:spcAft>
                <a:spcPts val="0"/>
              </a:spcAft>
              <a:buFont typeface="Wingdings"/>
              <a:buChar char=""/>
              <a:defRPr/>
            </a:pPr>
            <a:endParaRPr lang="tr-TR" sz="5500" dirty="0" smtClean="0"/>
          </a:p>
          <a:p>
            <a:pPr marL="274320" indent="-274320" eaLnBrk="1" fontAlgn="auto" hangingPunct="1">
              <a:spcAft>
                <a:spcPts val="0"/>
              </a:spcAft>
              <a:buFont typeface="Wingdings"/>
              <a:buNone/>
              <a:defRPr/>
            </a:pPr>
            <a:r>
              <a:rPr lang="tr-TR" sz="5500" b="1" dirty="0" smtClean="0"/>
              <a:t>YETERLİ VE DENGELİ BESLENMEYLE;</a:t>
            </a:r>
          </a:p>
          <a:p>
            <a:pPr marL="274320" indent="-274320" eaLnBrk="1" fontAlgn="auto" hangingPunct="1">
              <a:spcAft>
                <a:spcPts val="0"/>
              </a:spcAft>
              <a:buFont typeface="Wingdings"/>
              <a:buChar char=""/>
              <a:defRPr/>
            </a:pPr>
            <a:r>
              <a:rPr lang="tr-TR" sz="5500" dirty="0" smtClean="0"/>
              <a:t>Vücut direnci artar, hastalanma sıklığı azalır,</a:t>
            </a:r>
          </a:p>
          <a:p>
            <a:pPr marL="274320" indent="-274320" eaLnBrk="1" fontAlgn="auto" hangingPunct="1">
              <a:spcAft>
                <a:spcPts val="0"/>
              </a:spcAft>
              <a:buFont typeface="Wingdings"/>
              <a:buChar char=""/>
              <a:defRPr/>
            </a:pPr>
            <a:r>
              <a:rPr lang="tr-TR" sz="5500" dirty="0" smtClean="0"/>
              <a:t>Beyin ve diğer vücut biyokimyası düzene girer,</a:t>
            </a:r>
          </a:p>
          <a:p>
            <a:pPr marL="274320" indent="-274320" eaLnBrk="1" fontAlgn="auto" hangingPunct="1">
              <a:spcAft>
                <a:spcPts val="0"/>
              </a:spcAft>
              <a:buFont typeface="Wingdings"/>
              <a:buChar char=""/>
              <a:defRPr/>
            </a:pPr>
            <a:r>
              <a:rPr lang="tr-TR" sz="5500" dirty="0" smtClean="0"/>
              <a:t>Kanser, kalp damar hastalıkları sıklığı azalır,</a:t>
            </a:r>
          </a:p>
          <a:p>
            <a:pPr marL="274320" indent="-274320" eaLnBrk="1" fontAlgn="auto" hangingPunct="1">
              <a:spcAft>
                <a:spcPts val="0"/>
              </a:spcAft>
              <a:buFont typeface="Wingdings"/>
              <a:buChar char=""/>
              <a:defRPr/>
            </a:pPr>
            <a:r>
              <a:rPr lang="tr-TR" sz="5500" dirty="0" smtClean="0"/>
              <a:t>Şişmanlık azalır,</a:t>
            </a:r>
          </a:p>
          <a:p>
            <a:pPr marL="274320" indent="-274320" eaLnBrk="1" fontAlgn="auto" hangingPunct="1">
              <a:spcAft>
                <a:spcPts val="0"/>
              </a:spcAft>
              <a:buFont typeface="Wingdings"/>
              <a:buChar char=""/>
              <a:defRPr/>
            </a:pPr>
            <a:r>
              <a:rPr lang="tr-TR" sz="5500" dirty="0" smtClean="0"/>
              <a:t>Hipertansiyon ve yorgunluk azalır,</a:t>
            </a:r>
          </a:p>
          <a:p>
            <a:pPr marL="274320" indent="-274320" eaLnBrk="1" fontAlgn="auto" hangingPunct="1">
              <a:spcAft>
                <a:spcPts val="0"/>
              </a:spcAft>
              <a:buFont typeface="Wingdings"/>
              <a:buNone/>
              <a:defRPr/>
            </a:pPr>
            <a:endParaRPr lang="tr-TR" sz="5500" dirty="0" smtClean="0"/>
          </a:p>
          <a:p>
            <a:pPr marL="274320" indent="-274320" eaLnBrk="1" fontAlgn="auto" hangingPunct="1">
              <a:spcAft>
                <a:spcPts val="0"/>
              </a:spcAft>
              <a:buFont typeface="Wingdings"/>
              <a:buNone/>
              <a:defRPr/>
            </a:pPr>
            <a:r>
              <a:rPr lang="tr-TR" sz="5500" b="1" dirty="0" smtClean="0"/>
              <a:t>YETERLİ VE DENGELİ BESLENME İÇİN; </a:t>
            </a:r>
          </a:p>
          <a:p>
            <a:pPr marL="274320" indent="-274320" eaLnBrk="1" fontAlgn="auto" hangingPunct="1">
              <a:spcAft>
                <a:spcPts val="0"/>
              </a:spcAft>
              <a:buFont typeface="Wingdings"/>
              <a:buNone/>
              <a:defRPr/>
            </a:pPr>
            <a:r>
              <a:rPr lang="tr-TR" sz="5500" b="1" dirty="0" smtClean="0"/>
              <a:t>       </a:t>
            </a:r>
            <a:r>
              <a:rPr lang="tr-TR" sz="5500" dirty="0" smtClean="0"/>
              <a:t>Dört-beş besin grubunu karışık tüketmek,</a:t>
            </a:r>
          </a:p>
          <a:p>
            <a:pPr marL="274320" indent="-274320" eaLnBrk="1" fontAlgn="auto" hangingPunct="1">
              <a:spcAft>
                <a:spcPts val="0"/>
              </a:spcAft>
              <a:buFont typeface="Wingdings"/>
              <a:buNone/>
              <a:defRPr/>
            </a:pPr>
            <a:r>
              <a:rPr lang="tr-TR" sz="5500" dirty="0" smtClean="0"/>
              <a:t>       Üç ana öğün, üç ara öğün,</a:t>
            </a:r>
          </a:p>
          <a:p>
            <a:pPr marL="274320" indent="-274320" eaLnBrk="1" fontAlgn="auto" hangingPunct="1">
              <a:spcAft>
                <a:spcPts val="0"/>
              </a:spcAft>
              <a:buFont typeface="Wingdings"/>
              <a:buNone/>
              <a:defRPr/>
            </a:pPr>
            <a:r>
              <a:rPr lang="tr-TR" sz="5500" dirty="0" smtClean="0"/>
              <a:t>       Ara öğünlerde meyve, sebze, süt, yoğurt, ayran,</a:t>
            </a:r>
          </a:p>
          <a:p>
            <a:pPr marL="274320" indent="-274320" eaLnBrk="1" fontAlgn="auto" hangingPunct="1">
              <a:spcAft>
                <a:spcPts val="0"/>
              </a:spcAft>
              <a:buFont typeface="Wingdings"/>
              <a:buNone/>
              <a:defRPr/>
            </a:pPr>
            <a:r>
              <a:rPr lang="tr-TR" sz="5500" dirty="0" smtClean="0"/>
              <a:t>       Tatlı, yağ, tuz , ekmek, kısıtlaması,</a:t>
            </a:r>
          </a:p>
          <a:p>
            <a:pPr marL="274320" indent="-274320" eaLnBrk="1" fontAlgn="auto" hangingPunct="1">
              <a:spcAft>
                <a:spcPts val="0"/>
              </a:spcAft>
              <a:buFont typeface="Wingdings"/>
              <a:buNone/>
              <a:defRPr/>
            </a:pPr>
            <a:r>
              <a:rPr lang="tr-TR" sz="5500" dirty="0" smtClean="0"/>
              <a:t>       Günde en az 2 litre(10 bardak) yudum yudum su içmek,</a:t>
            </a:r>
          </a:p>
          <a:p>
            <a:pPr marL="274320" indent="-274320" eaLnBrk="1" fontAlgn="auto" hangingPunct="1">
              <a:spcAft>
                <a:spcPts val="0"/>
              </a:spcAft>
              <a:buFont typeface="Wingdings"/>
              <a:buNone/>
              <a:defRPr/>
            </a:pPr>
            <a:r>
              <a:rPr lang="tr-TR" sz="5500" dirty="0" smtClean="0"/>
              <a:t>       Sebze, meyve, yeşillik, süt ve süt ürünleri günlük tüketimini artırmak,</a:t>
            </a:r>
          </a:p>
          <a:p>
            <a:pPr marL="274320" indent="-274320" eaLnBrk="1" fontAlgn="auto" hangingPunct="1">
              <a:spcAft>
                <a:spcPts val="0"/>
              </a:spcAft>
              <a:buFont typeface="Wingdings"/>
              <a:buNone/>
              <a:defRPr/>
            </a:pPr>
            <a:r>
              <a:rPr lang="tr-TR" dirty="0" smtClean="0"/>
              <a:t>       </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FİZYOLOJİK YAKLAŞIM</a:t>
            </a:r>
            <a:endParaRPr lang="tr-TR" dirty="0">
              <a:solidFill>
                <a:srgbClr val="FF0000"/>
              </a:solidFill>
            </a:endParaRPr>
          </a:p>
        </p:txBody>
      </p:sp>
      <p:sp>
        <p:nvSpPr>
          <p:cNvPr id="3" name="2 İçerik Yer Tutucusu"/>
          <p:cNvSpPr>
            <a:spLocks noGrp="1"/>
          </p:cNvSpPr>
          <p:nvPr>
            <p:ph idx="1"/>
          </p:nvPr>
        </p:nvSpPr>
        <p:spPr/>
        <p:txBody>
          <a:bodyPr>
            <a:normAutofit/>
          </a:bodyPr>
          <a:lstStyle/>
          <a:p>
            <a:r>
              <a:rPr lang="tr-TR" b="1" dirty="0"/>
              <a:t>Fizyolojik yaklaşım</a:t>
            </a:r>
            <a:r>
              <a:rPr lang="tr-TR" dirty="0"/>
              <a:t>  (olarak da bilinir  </a:t>
            </a:r>
            <a:r>
              <a:rPr lang="tr-TR" b="1" dirty="0"/>
              <a:t>Biyolojik yaklaşımı</a:t>
            </a:r>
            <a:r>
              <a:rPr lang="tr-TR" dirty="0"/>
              <a:t> ) beynin farklı alanlarının işleyişi davranış ve deneyimiyle ilgili olarak bizim fizyolojik makyaj, bizim davranışını etkilediğini düşündürmektedir.</a:t>
            </a:r>
            <a:r>
              <a:rPr lang="tr-TR" dirty="0" smtClean="0"/>
              <a:t/>
            </a:r>
            <a:br>
              <a:rPr lang="tr-TR" dirty="0" smtClean="0"/>
            </a:br>
            <a:r>
              <a:rPr lang="tr-TR" dirty="0" smtClean="0"/>
              <a:t/>
            </a:r>
            <a:br>
              <a:rPr lang="tr-TR" dirty="0" smtClean="0"/>
            </a:br>
            <a:r>
              <a:rPr lang="tr-TR" dirty="0" smtClean="0"/>
              <a:t/>
            </a:r>
            <a:br>
              <a:rPr lang="tr-TR" dirty="0" smtClean="0"/>
            </a:br>
            <a:r>
              <a:rPr lang="tr-TR" dirty="0"/>
              <a:t>Fizyolojik yaklaşım, bir kişinin biyolojik ve genetik yapısının davranışları için temel olduğunu düşünü</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457200" y="1285860"/>
            <a:ext cx="8229600" cy="5357850"/>
          </a:xfrm>
        </p:spPr>
        <p:txBody>
          <a:bodyPr>
            <a:normAutofit fontScale="70000" lnSpcReduction="20000"/>
          </a:bodyPr>
          <a:lstStyle/>
          <a:p>
            <a:pPr marL="274320" indent="-274320" eaLnBrk="1" fontAlgn="auto" hangingPunct="1">
              <a:spcAft>
                <a:spcPts val="0"/>
              </a:spcAft>
              <a:buFont typeface="Wingdings"/>
              <a:buNone/>
              <a:defRPr/>
            </a:pPr>
            <a:r>
              <a:rPr lang="tr-TR" sz="2300" b="1" dirty="0" smtClean="0"/>
              <a:t>7.ZAMAN YÖNETİMİ(Zaman baskısını azaltmak);</a:t>
            </a:r>
            <a:endParaRPr lang="tr-TR" sz="2300" dirty="0" smtClean="0"/>
          </a:p>
          <a:p>
            <a:pPr marL="274320" indent="-274320" eaLnBrk="1" fontAlgn="auto" hangingPunct="1">
              <a:spcAft>
                <a:spcPts val="0"/>
              </a:spcAft>
              <a:buFont typeface="Wingdings"/>
              <a:buChar char=""/>
              <a:defRPr/>
            </a:pPr>
            <a:r>
              <a:rPr lang="tr-TR" sz="2300" dirty="0" smtClean="0"/>
              <a:t>İş planı yapma, iş öncelikleri ve hedefleri belirleme, çizelge yapmak,</a:t>
            </a:r>
          </a:p>
          <a:p>
            <a:pPr marL="274320" indent="-274320" eaLnBrk="1" fontAlgn="auto" hangingPunct="1">
              <a:spcAft>
                <a:spcPts val="0"/>
              </a:spcAft>
              <a:buFont typeface="Wingdings"/>
              <a:buChar char=""/>
              <a:defRPr/>
            </a:pPr>
            <a:r>
              <a:rPr lang="tr-TR" sz="2300" b="1" dirty="0" smtClean="0"/>
              <a:t>İşleri gelişi güzel ertelememek,(</a:t>
            </a:r>
            <a:r>
              <a:rPr lang="tr-TR" sz="2300" dirty="0" smtClean="0"/>
              <a:t>Üşenme, Erteleme, Vazgeçme)</a:t>
            </a:r>
          </a:p>
          <a:p>
            <a:pPr marL="274320" indent="-274320" eaLnBrk="1" fontAlgn="auto" hangingPunct="1">
              <a:spcAft>
                <a:spcPts val="0"/>
              </a:spcAft>
              <a:buFont typeface="Wingdings"/>
              <a:buChar char=""/>
              <a:defRPr/>
            </a:pPr>
            <a:r>
              <a:rPr lang="tr-TR" sz="2300" b="1" dirty="0" smtClean="0"/>
              <a:t>Günlük iş listesi yapma, </a:t>
            </a:r>
            <a:r>
              <a:rPr lang="tr-TR" sz="2300" dirty="0" smtClean="0"/>
              <a:t>not defteri kullanma,</a:t>
            </a:r>
          </a:p>
          <a:p>
            <a:pPr marL="274320" indent="-274320" eaLnBrk="1" fontAlgn="auto" hangingPunct="1">
              <a:spcAft>
                <a:spcPts val="0"/>
              </a:spcAft>
              <a:buFont typeface="Wingdings"/>
              <a:buChar char=""/>
              <a:defRPr/>
            </a:pPr>
            <a:r>
              <a:rPr lang="tr-TR" sz="2300" dirty="0" smtClean="0"/>
              <a:t>Zor ve fazla işleri bölümlere ayırarak yapma,</a:t>
            </a:r>
          </a:p>
          <a:p>
            <a:pPr marL="274320" indent="-274320" eaLnBrk="1" fontAlgn="auto" hangingPunct="1">
              <a:spcAft>
                <a:spcPts val="0"/>
              </a:spcAft>
              <a:buFont typeface="Wingdings"/>
              <a:buChar char=""/>
              <a:defRPr/>
            </a:pPr>
            <a:r>
              <a:rPr lang="tr-TR" sz="2300" b="1" dirty="0" smtClean="0"/>
              <a:t>Gereksiz görüşme ve toplantı yapmama,</a:t>
            </a:r>
          </a:p>
          <a:p>
            <a:pPr marL="274320" indent="-274320" eaLnBrk="1" fontAlgn="auto" hangingPunct="1">
              <a:spcAft>
                <a:spcPts val="0"/>
              </a:spcAft>
              <a:buFont typeface="Wingdings"/>
              <a:buChar char=""/>
              <a:defRPr/>
            </a:pPr>
            <a:r>
              <a:rPr lang="tr-TR" sz="2300" b="1" dirty="0" smtClean="0"/>
              <a:t>Ziyaretçi görüşmelerini düzenleme,kısıtlama</a:t>
            </a:r>
            <a:r>
              <a:rPr lang="tr-TR" sz="2300" dirty="0" smtClean="0"/>
              <a:t>,</a:t>
            </a:r>
          </a:p>
          <a:p>
            <a:pPr marL="274320" indent="-274320" eaLnBrk="1" fontAlgn="auto" hangingPunct="1">
              <a:spcAft>
                <a:spcPts val="0"/>
              </a:spcAft>
              <a:buFont typeface="Wingdings"/>
              <a:buChar char=""/>
              <a:defRPr/>
            </a:pPr>
            <a:r>
              <a:rPr lang="tr-TR" sz="2300" b="1" dirty="0" smtClean="0"/>
              <a:t>Hata ve başarısızlıklardan ders alma,</a:t>
            </a:r>
          </a:p>
          <a:p>
            <a:pPr marL="274320" indent="-274320" eaLnBrk="1" fontAlgn="auto" hangingPunct="1">
              <a:spcAft>
                <a:spcPts val="0"/>
              </a:spcAft>
              <a:buFont typeface="Wingdings"/>
              <a:buChar char=""/>
              <a:defRPr/>
            </a:pPr>
            <a:r>
              <a:rPr lang="tr-TR" sz="2300" b="1" dirty="0" smtClean="0"/>
              <a:t>“Hayır” diyebilme,</a:t>
            </a:r>
          </a:p>
          <a:p>
            <a:pPr marL="274320" indent="-274320" eaLnBrk="1" fontAlgn="auto" hangingPunct="1">
              <a:spcAft>
                <a:spcPts val="0"/>
              </a:spcAft>
              <a:buFont typeface="Wingdings"/>
              <a:buChar char=""/>
              <a:defRPr/>
            </a:pPr>
            <a:r>
              <a:rPr lang="tr-TR" sz="2300" dirty="0" smtClean="0"/>
              <a:t>Gelişmiş iletişim araçları kullanma, sekreterlik,</a:t>
            </a:r>
          </a:p>
          <a:p>
            <a:pPr marL="274320" indent="-274320" eaLnBrk="1" fontAlgn="auto" hangingPunct="1">
              <a:spcAft>
                <a:spcPts val="0"/>
              </a:spcAft>
              <a:buFont typeface="Wingdings"/>
              <a:buChar char=""/>
              <a:defRPr/>
            </a:pPr>
            <a:r>
              <a:rPr lang="tr-TR" sz="2300" b="1" dirty="0" smtClean="0"/>
              <a:t>Hızlı  ve seçici okuma teknikleri,</a:t>
            </a:r>
          </a:p>
          <a:p>
            <a:pPr marL="274320" indent="-274320" eaLnBrk="1" fontAlgn="auto" hangingPunct="1">
              <a:spcAft>
                <a:spcPts val="0"/>
              </a:spcAft>
              <a:buFont typeface="Wingdings"/>
              <a:buChar char=""/>
              <a:defRPr/>
            </a:pPr>
            <a:r>
              <a:rPr lang="tr-TR" sz="2300" dirty="0" smtClean="0"/>
              <a:t>Sürekli mükemmelci olmamak,</a:t>
            </a:r>
          </a:p>
          <a:p>
            <a:pPr marL="274320" indent="-274320" eaLnBrk="1" fontAlgn="auto" hangingPunct="1">
              <a:spcAft>
                <a:spcPts val="0"/>
              </a:spcAft>
              <a:buFont typeface="Wingdings"/>
              <a:buChar char=""/>
              <a:defRPr/>
            </a:pPr>
            <a:r>
              <a:rPr lang="tr-TR" sz="2300" dirty="0" smtClean="0"/>
              <a:t>Uygun aralıklarda mola vermek,</a:t>
            </a:r>
          </a:p>
          <a:p>
            <a:pPr>
              <a:defRPr/>
            </a:pPr>
            <a:r>
              <a:rPr lang="tr-TR" sz="2300" dirty="0" smtClean="0"/>
              <a:t>Yetki devri,</a:t>
            </a:r>
            <a:r>
              <a:rPr lang="tr-TR" sz="2300" b="1" dirty="0" smtClean="0">
                <a:solidFill>
                  <a:srgbClr val="C00000"/>
                </a:solidFill>
              </a:rPr>
              <a:t> </a:t>
            </a:r>
          </a:p>
          <a:p>
            <a:pPr>
              <a:buFont typeface="Wingdings" pitchFamily="2" charset="2"/>
              <a:buNone/>
              <a:defRPr/>
            </a:pPr>
            <a:r>
              <a:rPr lang="tr-TR" sz="2300" b="1" dirty="0" smtClean="0">
                <a:solidFill>
                  <a:srgbClr val="C00000"/>
                </a:solidFill>
              </a:rPr>
              <a:t>Puma Sendromu/Aptal Puma Sendromu: </a:t>
            </a:r>
            <a:r>
              <a:rPr lang="tr-TR" sz="2300" dirty="0" smtClean="0"/>
              <a:t>Puma, hızlı koşan, ancak avının cinsine göre enerjisini ayarlayan , tavşan için daha az, ceylan için daha fazla enerji harcamasını bilen bir hayvandır. Buna </a:t>
            </a:r>
            <a:r>
              <a:rPr lang="tr-TR" sz="2300" b="1" dirty="0" smtClean="0">
                <a:solidFill>
                  <a:srgbClr val="C00000"/>
                </a:solidFill>
              </a:rPr>
              <a:t>Puma Davranışı </a:t>
            </a:r>
            <a:r>
              <a:rPr lang="tr-TR" sz="2300" dirty="0" smtClean="0"/>
              <a:t>denir. </a:t>
            </a:r>
          </a:p>
          <a:p>
            <a:pPr>
              <a:buFont typeface="Wingdings" pitchFamily="2" charset="2"/>
              <a:buChar char="ü"/>
              <a:defRPr/>
            </a:pPr>
            <a:r>
              <a:rPr lang="tr-TR" sz="2300" dirty="0" smtClean="0"/>
              <a:t>İnsanların başarmak istedikleri işlerde bazılarına fazla, bazılarına az enerji ve zaman harcamasına </a:t>
            </a:r>
            <a:r>
              <a:rPr lang="tr-TR" sz="2300" b="1" dirty="0" smtClean="0">
                <a:solidFill>
                  <a:srgbClr val="C00000"/>
                </a:solidFill>
              </a:rPr>
              <a:t>Puma Sendromu </a:t>
            </a:r>
            <a:r>
              <a:rPr lang="tr-TR" sz="2300" dirty="0" smtClean="0"/>
              <a:t>denir. </a:t>
            </a:r>
          </a:p>
          <a:p>
            <a:pPr>
              <a:buFont typeface="Wingdings" pitchFamily="2" charset="2"/>
              <a:buChar char="ü"/>
              <a:defRPr/>
            </a:pPr>
            <a:r>
              <a:rPr lang="tr-TR" sz="2300" dirty="0" smtClean="0"/>
              <a:t>İnsanların hafif iş, ağır iş ayırımı yapmadan aynı enerji ve zaman harcamasına </a:t>
            </a:r>
            <a:r>
              <a:rPr lang="tr-TR" sz="2300" b="1" dirty="0" smtClean="0">
                <a:solidFill>
                  <a:srgbClr val="C00000"/>
                </a:solidFill>
              </a:rPr>
              <a:t>Aptal Puma Sendromu </a:t>
            </a:r>
            <a:r>
              <a:rPr lang="tr-TR" sz="2300" dirty="0" smtClean="0"/>
              <a:t>denir. </a:t>
            </a:r>
          </a:p>
          <a:p>
            <a:pPr marL="274320" indent="-274320" eaLnBrk="1" fontAlgn="auto" hangingPunct="1">
              <a:spcAft>
                <a:spcPts val="0"/>
              </a:spcAft>
              <a:buFont typeface="Wingdings"/>
              <a:buChar char=""/>
              <a:defRPr/>
            </a:pPr>
            <a:endParaRPr lang="tr-TR" dirty="0" smtClean="0"/>
          </a:p>
          <a:p>
            <a:pPr marL="274320" indent="-274320" eaLnBrk="1" fontAlgn="auto" hangingPunct="1">
              <a:spcAft>
                <a:spcPts val="0"/>
              </a:spcAft>
              <a:buFont typeface="Wingdings"/>
              <a:buChar char=""/>
              <a:defRPr/>
            </a:pPr>
            <a:endParaRPr lang="tr-TR" dirty="0" smtClean="0"/>
          </a:p>
          <a:p>
            <a:pPr marL="274320" indent="-274320" eaLnBrk="1" fontAlgn="auto" hangingPunct="1">
              <a:spcAft>
                <a:spcPts val="0"/>
              </a:spcAft>
              <a:buFont typeface="Wingdings"/>
              <a:buChar char=""/>
              <a:defRPr/>
            </a:pPr>
            <a:endParaRPr lang="tr-TR" dirty="0" smtClean="0"/>
          </a:p>
          <a:p>
            <a:pPr marL="274320" indent="-274320" eaLnBrk="1" fontAlgn="auto" hangingPunct="1">
              <a:spcAft>
                <a:spcPts val="0"/>
              </a:spcAft>
              <a:buFont typeface="Wingdings"/>
              <a:buChar char=""/>
              <a:defRPr/>
            </a:pPr>
            <a:endParaRPr lang="tr-TR" dirty="0" smtClean="0"/>
          </a:p>
          <a:p>
            <a:pPr marL="274320" indent="-274320" eaLnBrk="1" fontAlgn="auto" hangingPunct="1">
              <a:spcAft>
                <a:spcPts val="0"/>
              </a:spcAft>
              <a:buFont typeface="Wingdings"/>
              <a:buChar char=""/>
              <a:defRPr/>
            </a:pPr>
            <a:endParaRPr lang="tr-TR" dirty="0" smtClean="0"/>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457200" y="1600200"/>
            <a:ext cx="8229600" cy="4829196"/>
          </a:xfrm>
        </p:spPr>
        <p:txBody>
          <a:bodyPr>
            <a:normAutofit fontScale="32500" lnSpcReduction="20000"/>
          </a:bodyPr>
          <a:lstStyle/>
          <a:p>
            <a:pPr marL="274320" indent="-274320" eaLnBrk="1" fontAlgn="auto" hangingPunct="1">
              <a:spcAft>
                <a:spcPts val="0"/>
              </a:spcAft>
              <a:buFont typeface="Wingdings"/>
              <a:buNone/>
              <a:defRPr/>
            </a:pPr>
            <a:endParaRPr lang="tr-TR" sz="4200" b="1" dirty="0" smtClean="0"/>
          </a:p>
          <a:p>
            <a:pPr marL="274320" indent="-274320" eaLnBrk="1" fontAlgn="auto" hangingPunct="1">
              <a:spcAft>
                <a:spcPts val="0"/>
              </a:spcAft>
              <a:buFont typeface="Wingdings"/>
              <a:buNone/>
              <a:defRPr/>
            </a:pPr>
            <a:r>
              <a:rPr lang="tr-TR" sz="6000" b="1" dirty="0" smtClean="0"/>
              <a:t>8.İNANCA YÖNELİK RİTÜELLER</a:t>
            </a:r>
          </a:p>
          <a:p>
            <a:pPr marL="274320" indent="-274320" eaLnBrk="1" fontAlgn="auto" hangingPunct="1">
              <a:spcAft>
                <a:spcPts val="0"/>
              </a:spcAft>
              <a:buFont typeface="Wingdings"/>
              <a:buNone/>
              <a:defRPr/>
            </a:pPr>
            <a:endParaRPr lang="tr-TR" sz="6000" b="1" dirty="0" smtClean="0"/>
          </a:p>
          <a:p>
            <a:pPr marL="274320" indent="-274320" eaLnBrk="1" fontAlgn="auto" hangingPunct="1">
              <a:spcAft>
                <a:spcPts val="0"/>
              </a:spcAft>
              <a:buFont typeface="Wingdings"/>
              <a:buNone/>
              <a:defRPr/>
            </a:pPr>
            <a:r>
              <a:rPr lang="tr-TR" sz="6000" b="1" dirty="0" smtClean="0"/>
              <a:t>9.MEDİTASYON;</a:t>
            </a:r>
            <a:endParaRPr lang="tr-TR" sz="6000" dirty="0" smtClean="0"/>
          </a:p>
          <a:p>
            <a:pPr marL="274320" indent="-274320" eaLnBrk="1" fontAlgn="auto" hangingPunct="1">
              <a:spcAft>
                <a:spcPts val="0"/>
              </a:spcAft>
              <a:buFont typeface="Wingdings"/>
              <a:buChar char=""/>
              <a:defRPr/>
            </a:pPr>
            <a:r>
              <a:rPr lang="tr-TR" sz="4500" dirty="0" smtClean="0"/>
              <a:t> Bedeni fiziksel ve duygusal olarak dinlendirmek için içsel yoğunlaşmayı ve sakinliği artırmak,</a:t>
            </a:r>
          </a:p>
          <a:p>
            <a:pPr marL="274320" indent="-274320" eaLnBrk="1" fontAlgn="auto" hangingPunct="1">
              <a:spcAft>
                <a:spcPts val="0"/>
              </a:spcAft>
              <a:buFont typeface="Wingdings"/>
              <a:buChar char=""/>
              <a:defRPr/>
            </a:pPr>
            <a:r>
              <a:rPr lang="tr-TR" sz="4500" dirty="0" smtClean="0"/>
              <a:t>Meditasyonda temel amaç; “kişiyi zihinsel kaygı, gerilim ve endişelerden uzaklaştırarak bir rahatlık ve sakinliğe ulaştırmaktır”,</a:t>
            </a:r>
          </a:p>
          <a:p>
            <a:pPr marL="274320" indent="-274320" eaLnBrk="1" fontAlgn="auto" hangingPunct="1">
              <a:spcAft>
                <a:spcPts val="0"/>
              </a:spcAft>
              <a:buFont typeface="Wingdings"/>
              <a:buChar char=""/>
              <a:defRPr/>
            </a:pPr>
            <a:r>
              <a:rPr lang="tr-TR" sz="4500" dirty="0" smtClean="0"/>
              <a:t>Transandantal meditasyon, en yaygın meditasyon biçimi, meditasyon günde 20-50 dakika arasında </a:t>
            </a:r>
            <a:r>
              <a:rPr lang="tr-TR" sz="4500" b="1" dirty="0" smtClean="0"/>
              <a:t>“MANTRA” </a:t>
            </a:r>
            <a:r>
              <a:rPr lang="tr-TR" sz="4500" dirty="0" smtClean="0"/>
              <a:t>denilen bir sözcüğün tekrarlanması ile yapılır,</a:t>
            </a:r>
          </a:p>
          <a:p>
            <a:pPr marL="274320" indent="-274320" eaLnBrk="1" fontAlgn="auto" hangingPunct="1">
              <a:spcAft>
                <a:spcPts val="0"/>
              </a:spcAft>
              <a:buFont typeface="Wingdings"/>
              <a:buChar char=""/>
              <a:defRPr/>
            </a:pPr>
            <a:r>
              <a:rPr lang="tr-TR" sz="4500" b="1" dirty="0" err="1" smtClean="0"/>
              <a:t>Mantra</a:t>
            </a:r>
            <a:r>
              <a:rPr lang="tr-TR" sz="4500" b="1" dirty="0" smtClean="0"/>
              <a:t>(Zihin özgürleştirici), </a:t>
            </a:r>
            <a:r>
              <a:rPr lang="tr-TR" sz="4500" dirty="0" smtClean="0"/>
              <a:t>olumlu bir etki yaratmak amacıyla birbirine eklenmiş kelimelerin oluşturduğu bir dizidir,</a:t>
            </a:r>
          </a:p>
          <a:p>
            <a:pPr marL="274320" indent="-274320" eaLnBrk="1" fontAlgn="auto" hangingPunct="1">
              <a:spcAft>
                <a:spcPts val="0"/>
              </a:spcAft>
              <a:buFont typeface="Wingdings"/>
              <a:buChar char=""/>
              <a:defRPr/>
            </a:pPr>
            <a:r>
              <a:rPr lang="tr-TR" sz="4500" dirty="0" smtClean="0"/>
              <a:t>Motivasyonu düşük olan biri “Motivasyonum yüksek, disiplinliyim ve enerji doluyum” diye tekrarlayarak iç motivasyonunu artırabilir,</a:t>
            </a:r>
          </a:p>
          <a:p>
            <a:pPr marL="274320" indent="-274320" eaLnBrk="1" fontAlgn="auto" hangingPunct="1">
              <a:spcAft>
                <a:spcPts val="0"/>
              </a:spcAft>
              <a:buFont typeface="Wingdings"/>
              <a:buChar char=""/>
              <a:defRPr/>
            </a:pPr>
            <a:r>
              <a:rPr lang="tr-TR" sz="4500" b="1" dirty="0" smtClean="0"/>
              <a:t>Meditasyon için gerekli koşullar;</a:t>
            </a:r>
          </a:p>
          <a:p>
            <a:pPr marL="274320" indent="-274320" eaLnBrk="1" fontAlgn="auto" hangingPunct="1">
              <a:spcAft>
                <a:spcPts val="0"/>
              </a:spcAft>
              <a:buFont typeface="Wingdings" pitchFamily="2" charset="2"/>
              <a:buChar char="Ø"/>
              <a:defRPr/>
            </a:pPr>
            <a:r>
              <a:rPr lang="tr-TR" sz="4500" dirty="0" smtClean="0"/>
              <a:t>     Sakin bir çevre, rahat bir duruş,</a:t>
            </a:r>
          </a:p>
          <a:p>
            <a:pPr marL="274320" indent="-274320" eaLnBrk="1" fontAlgn="auto" hangingPunct="1">
              <a:spcAft>
                <a:spcPts val="0"/>
              </a:spcAft>
              <a:buFont typeface="Wingdings" pitchFamily="2" charset="2"/>
              <a:buChar char="Ø"/>
              <a:defRPr/>
            </a:pPr>
            <a:r>
              <a:rPr lang="tr-TR" sz="4500" dirty="0" smtClean="0"/>
              <a:t>     Tekrar edilen zihinsel bir uyaran, pasif bir tutum,</a:t>
            </a:r>
          </a:p>
          <a:p>
            <a:pPr marL="274320" indent="-274320" eaLnBrk="1" fontAlgn="auto" hangingPunct="1">
              <a:spcAft>
                <a:spcPts val="0"/>
              </a:spcAft>
              <a:buFont typeface="Wingdings"/>
              <a:buChar char=""/>
              <a:defRPr/>
            </a:pPr>
            <a:r>
              <a:rPr lang="tr-TR" sz="4500" b="1" dirty="0" smtClean="0"/>
              <a:t>“Beterin beteri var” , “Kaderim böyleymiş” , “</a:t>
            </a:r>
            <a:r>
              <a:rPr lang="tr-TR" sz="4500" b="1" dirty="0" err="1" smtClean="0"/>
              <a:t>Polyannacılık</a:t>
            </a:r>
            <a:r>
              <a:rPr lang="tr-TR" sz="4500" b="1" dirty="0" smtClean="0"/>
              <a:t>” , “Kendini kandırma, kendini telkin etme”,</a:t>
            </a:r>
          </a:p>
          <a:p>
            <a:pPr marL="274320" indent="-274320" eaLnBrk="1" fontAlgn="auto" hangingPunct="1">
              <a:spcAft>
                <a:spcPts val="0"/>
              </a:spcAft>
              <a:buFont typeface="Wingdings"/>
              <a:buChar char=""/>
              <a:defRPr/>
            </a:pP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28596" y="928670"/>
            <a:ext cx="8229600" cy="1143000"/>
          </a:xfrm>
        </p:spPr>
        <p:txBody>
          <a:bodyPr>
            <a:normAutofit fontScale="90000"/>
          </a:bodyPr>
          <a:lstStyle/>
          <a:p>
            <a:pPr eaLnBrk="1" fontAlgn="auto" hangingPunct="1">
              <a:spcAft>
                <a:spcPts val="0"/>
              </a:spcAft>
              <a:defRPr/>
            </a:pPr>
            <a:r>
              <a:rPr lang="tr-TR" b="1" dirty="0" smtClean="0">
                <a:solidFill>
                  <a:srgbClr val="C00000"/>
                </a:solidFill>
              </a:rPr>
              <a:t>Stres Yönetiminde </a:t>
            </a:r>
            <a:br>
              <a:rPr lang="tr-TR" b="1" dirty="0" smtClean="0">
                <a:solidFill>
                  <a:srgbClr val="C00000"/>
                </a:solidFill>
              </a:rPr>
            </a:br>
            <a:r>
              <a:rPr lang="tr-TR" b="1" dirty="0" err="1" smtClean="0">
                <a:solidFill>
                  <a:srgbClr val="C00000"/>
                </a:solidFill>
              </a:rPr>
              <a:t>Profilaktik</a:t>
            </a:r>
            <a:r>
              <a:rPr lang="tr-TR" b="1" dirty="0" smtClean="0">
                <a:solidFill>
                  <a:srgbClr val="C00000"/>
                </a:solidFill>
              </a:rPr>
              <a:t>(Koruma) Yaklaşım</a:t>
            </a:r>
            <a:endParaRPr lang="tr-TR" b="1" dirty="0">
              <a:solidFill>
                <a:srgbClr val="C00000"/>
              </a:solidFill>
            </a:endParaRPr>
          </a:p>
        </p:txBody>
      </p:sp>
      <p:sp>
        <p:nvSpPr>
          <p:cNvPr id="5" name="2 İçerik Yer Tutucusu"/>
          <p:cNvSpPr>
            <a:spLocks noGrp="1"/>
          </p:cNvSpPr>
          <p:nvPr>
            <p:ph idx="1"/>
          </p:nvPr>
        </p:nvSpPr>
        <p:spPr>
          <a:xfrm>
            <a:off x="428596" y="2100242"/>
            <a:ext cx="8229600" cy="4757758"/>
          </a:xfrm>
        </p:spPr>
        <p:txBody>
          <a:bodyPr>
            <a:normAutofit fontScale="92500" lnSpcReduction="10000"/>
          </a:bodyPr>
          <a:lstStyle/>
          <a:p>
            <a:pPr marL="274320" indent="-274320" eaLnBrk="1" fontAlgn="auto" hangingPunct="1">
              <a:spcAft>
                <a:spcPts val="0"/>
              </a:spcAft>
              <a:buFont typeface="Wingdings"/>
              <a:buChar char=""/>
              <a:defRPr/>
            </a:pPr>
            <a:r>
              <a:rPr lang="tr-TR" sz="2000" b="1" dirty="0" smtClean="0"/>
              <a:t>1.BİRİNCİL KORUMA; </a:t>
            </a:r>
            <a:r>
              <a:rPr lang="tr-TR" sz="2000" dirty="0" smtClean="0"/>
              <a:t>Yoğun stres ortaya çıkmadan önce alınacak önlemlerle stresi önlemek ya da azaltmak,</a:t>
            </a:r>
          </a:p>
          <a:p>
            <a:pPr marL="457200" indent="-457200" eaLnBrk="1" fontAlgn="auto" hangingPunct="1">
              <a:spcAft>
                <a:spcPts val="0"/>
              </a:spcAft>
              <a:buFont typeface="+mj-lt"/>
              <a:buAutoNum type="alphaLcPeriod"/>
              <a:defRPr/>
            </a:pPr>
            <a:r>
              <a:rPr lang="tr-TR" sz="2000" dirty="0" smtClean="0"/>
              <a:t>Olanaklıysa stres faktörlerini yok etmek ya da azaltmak,</a:t>
            </a:r>
          </a:p>
          <a:p>
            <a:pPr marL="457200" indent="-457200" eaLnBrk="1" fontAlgn="auto" hangingPunct="1">
              <a:spcAft>
                <a:spcPts val="0"/>
              </a:spcAft>
              <a:buFont typeface="+mj-lt"/>
              <a:buAutoNum type="alphaLcPeriod"/>
              <a:defRPr/>
            </a:pPr>
            <a:r>
              <a:rPr lang="tr-TR" sz="2000" dirty="0" smtClean="0"/>
              <a:t>Bireye yönelik stres önleyici önlemleri uygulamak,</a:t>
            </a:r>
          </a:p>
          <a:p>
            <a:pPr marL="457200" indent="-457200" eaLnBrk="1" fontAlgn="auto" hangingPunct="1">
              <a:spcAft>
                <a:spcPts val="0"/>
              </a:spcAft>
              <a:buFont typeface="+mj-lt"/>
              <a:buAutoNum type="alphaLcPeriod"/>
              <a:defRPr/>
            </a:pPr>
            <a:r>
              <a:rPr lang="tr-TR" sz="2000" dirty="0" smtClean="0"/>
              <a:t>Örgütsel stres önleyici önlemleri uygulamak,</a:t>
            </a:r>
          </a:p>
          <a:p>
            <a:pPr marL="274320" indent="-274320" eaLnBrk="1" fontAlgn="auto" hangingPunct="1">
              <a:spcAft>
                <a:spcPts val="0"/>
              </a:spcAft>
              <a:buFont typeface="Wingdings"/>
              <a:buChar char=""/>
              <a:defRPr/>
            </a:pPr>
            <a:endParaRPr lang="tr-TR" sz="2000" dirty="0" smtClean="0"/>
          </a:p>
          <a:p>
            <a:pPr marL="274320" indent="-274320" eaLnBrk="1" fontAlgn="auto" hangingPunct="1">
              <a:spcAft>
                <a:spcPts val="0"/>
              </a:spcAft>
              <a:buFont typeface="Wingdings"/>
              <a:buChar char=""/>
              <a:defRPr/>
            </a:pPr>
            <a:r>
              <a:rPr lang="tr-TR" sz="2000" b="1" dirty="0" smtClean="0"/>
              <a:t>2.İKİNCİL KORUMA; </a:t>
            </a:r>
            <a:r>
              <a:rPr lang="tr-TR" sz="2000" dirty="0" smtClean="0"/>
              <a:t>Bireylerin ya da örgüt çalışanlarının stres düzeylerini erken belirlemek,</a:t>
            </a:r>
          </a:p>
          <a:p>
            <a:pPr marL="457200" indent="-457200" eaLnBrk="1" fontAlgn="auto" hangingPunct="1">
              <a:spcAft>
                <a:spcPts val="0"/>
              </a:spcAft>
              <a:buFont typeface="+mj-lt"/>
              <a:buAutoNum type="alphaLcPeriod"/>
              <a:defRPr/>
            </a:pPr>
            <a:r>
              <a:rPr lang="tr-TR" sz="2000" dirty="0" smtClean="0"/>
              <a:t>Stres Belirleme Ölçekleri,</a:t>
            </a:r>
          </a:p>
          <a:p>
            <a:pPr marL="457200" indent="-457200" eaLnBrk="1" fontAlgn="auto" hangingPunct="1">
              <a:spcAft>
                <a:spcPts val="0"/>
              </a:spcAft>
              <a:buFont typeface="+mj-lt"/>
              <a:buAutoNum type="alphaLcPeriod"/>
              <a:defRPr/>
            </a:pPr>
            <a:r>
              <a:rPr lang="tr-TR" sz="2000" dirty="0" smtClean="0"/>
              <a:t>Psikiyatrik muayeneler,</a:t>
            </a:r>
          </a:p>
          <a:p>
            <a:pPr marL="274320" indent="-274320" eaLnBrk="1" fontAlgn="auto" hangingPunct="1">
              <a:spcAft>
                <a:spcPts val="0"/>
              </a:spcAft>
              <a:buFont typeface="Wingdings"/>
              <a:buNone/>
              <a:defRPr/>
            </a:pPr>
            <a:endParaRPr lang="tr-TR" sz="2000" dirty="0" smtClean="0"/>
          </a:p>
          <a:p>
            <a:pPr marL="274320" indent="-274320" eaLnBrk="1" fontAlgn="auto" hangingPunct="1">
              <a:spcAft>
                <a:spcPts val="0"/>
              </a:spcAft>
              <a:buFont typeface="Wingdings"/>
              <a:buChar char=""/>
              <a:defRPr/>
            </a:pPr>
            <a:r>
              <a:rPr lang="tr-TR" sz="2000" b="1" dirty="0" smtClean="0"/>
              <a:t>3.ÜÇÜNCÜL KORUMA; </a:t>
            </a:r>
            <a:r>
              <a:rPr lang="tr-TR" sz="2000" dirty="0" smtClean="0"/>
              <a:t>Stresin yol açtığı hastalıkların ,</a:t>
            </a:r>
          </a:p>
          <a:p>
            <a:pPr marL="457200" indent="-457200" eaLnBrk="1" fontAlgn="auto" hangingPunct="1">
              <a:spcAft>
                <a:spcPts val="0"/>
              </a:spcAft>
              <a:buFont typeface="+mj-lt"/>
              <a:buAutoNum type="alphaLcPeriod"/>
              <a:defRPr/>
            </a:pPr>
            <a:r>
              <a:rPr lang="tr-TR" sz="2000" dirty="0" smtClean="0"/>
              <a:t>Tekrarlarını (</a:t>
            </a:r>
            <a:r>
              <a:rPr lang="tr-TR" sz="2000" dirty="0" err="1" smtClean="0"/>
              <a:t>nüksleri</a:t>
            </a:r>
            <a:r>
              <a:rPr lang="tr-TR" sz="2000" dirty="0" smtClean="0"/>
              <a:t>) önlemek,</a:t>
            </a:r>
          </a:p>
          <a:p>
            <a:pPr marL="457200" indent="-457200" eaLnBrk="1" fontAlgn="auto" hangingPunct="1">
              <a:spcAft>
                <a:spcPts val="0"/>
              </a:spcAft>
              <a:buFont typeface="+mj-lt"/>
              <a:buAutoNum type="alphaLcPeriod"/>
              <a:defRPr/>
            </a:pPr>
            <a:r>
              <a:rPr lang="tr-TR" sz="2000" dirty="0" smtClean="0"/>
              <a:t>Komplikasyonları önlemek,iyileştirmek,</a:t>
            </a:r>
          </a:p>
          <a:p>
            <a:pPr marL="457200" indent="-457200" eaLnBrk="1" fontAlgn="auto" hangingPunct="1">
              <a:spcAft>
                <a:spcPts val="0"/>
              </a:spcAft>
              <a:buFont typeface="+mj-lt"/>
              <a:buAutoNum type="alphaLcPeriod"/>
              <a:defRPr/>
            </a:pPr>
            <a:r>
              <a:rPr lang="tr-TR" sz="2000" dirty="0" smtClean="0"/>
              <a:t>Stresi önleyici önlemleri sürdürülebilir biçimde uygulamak,</a:t>
            </a:r>
          </a:p>
          <a:p>
            <a:pPr marL="274320" indent="-274320" eaLnBrk="1" fontAlgn="auto" hangingPunct="1">
              <a:spcAft>
                <a:spcPts val="0"/>
              </a:spcAft>
              <a:buFont typeface="Wingdings"/>
              <a:buChar char=""/>
              <a:defRPr/>
            </a:pPr>
            <a:endParaRPr lang="tr-TR" sz="2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SOSYO-KÜLTÜREL STRES YÖNETİMİ</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AİLE HAYATI</a:t>
            </a:r>
          </a:p>
          <a:p>
            <a:endParaRPr lang="tr-TR" dirty="0"/>
          </a:p>
          <a:p>
            <a:endParaRPr lang="tr-TR" dirty="0" smtClean="0"/>
          </a:p>
          <a:p>
            <a:r>
              <a:rPr lang="tr-TR" dirty="0" smtClean="0"/>
              <a:t>SOSYAL DESTEK GRUPLARI</a:t>
            </a:r>
          </a:p>
          <a:p>
            <a:endParaRPr lang="tr-TR" dirty="0"/>
          </a:p>
          <a:p>
            <a:endParaRPr lang="tr-TR" dirty="0" smtClean="0"/>
          </a:p>
          <a:p>
            <a:r>
              <a:rPr lang="tr-TR" dirty="0" smtClean="0"/>
              <a:t>DİNİ HAYAT</a:t>
            </a:r>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smtClean="0">
                <a:solidFill>
                  <a:srgbClr val="FF0000"/>
                </a:solidFill>
              </a:rPr>
              <a:t>AİLE HAYATI:</a:t>
            </a:r>
            <a:r>
              <a:rPr lang="tr-TR" dirty="0" smtClean="0"/>
              <a:t>Bütün insan topluluklarının temel ve evrensel bir sosyal kurumu olan ailenin temel işlevi,evli eşler arasındaki ilişkileri düzenlemek ve topluma yeni bireyler kazandırmaktır.Genel olarak iyi yürüyen bir aile hayatının stresle başa çıkmada önemli bir araç olduğu söylenebilir.</a:t>
            </a:r>
          </a:p>
          <a:p>
            <a:r>
              <a:rPr lang="tr-TR" dirty="0" smtClean="0">
                <a:solidFill>
                  <a:srgbClr val="FF0000"/>
                </a:solidFill>
              </a:rPr>
              <a:t>SOSYAL DESTEK GRUPLARI: </a:t>
            </a:r>
            <a:r>
              <a:rPr lang="tr-TR" dirty="0" smtClean="0"/>
              <a:t>Sosyal destek,bireylerin yaşam kalitesini arttırıcı bir unsurdur.Bu tür gruplar içerisinde samimi ilişkilere sahip olan bireylerin depresyon ve </a:t>
            </a:r>
            <a:r>
              <a:rPr lang="tr-TR" dirty="0" err="1" smtClean="0"/>
              <a:t>kaygi</a:t>
            </a:r>
            <a:r>
              <a:rPr lang="tr-TR" dirty="0" smtClean="0"/>
              <a:t> gibi korkuları azalmaktadır.</a:t>
            </a:r>
          </a:p>
          <a:p>
            <a:r>
              <a:rPr lang="tr-TR" dirty="0" smtClean="0">
                <a:solidFill>
                  <a:srgbClr val="FF0000"/>
                </a:solidFill>
              </a:rPr>
              <a:t>DİNİ HAYAT:</a:t>
            </a:r>
            <a:r>
              <a:rPr lang="tr-TR" dirty="0" smtClean="0"/>
              <a:t>Dini inanç,bireylerin yaşam tarzı açısında çeşitli gerilimlerden daha az etkilenmesini mümkün kılmaktadır.B ütün dinler mensuplarına zorluklar ve güçlükler karşısında dayanma ve tahammül etme duygusunu aşılamaya çalışmaktadır.</a:t>
            </a:r>
            <a:endParaRPr lang="tr-TR" dirty="0" smtClean="0">
              <a:solidFill>
                <a:srgbClr val="FF0000"/>
              </a:solidFill>
            </a:endParaRPr>
          </a:p>
          <a:p>
            <a:endParaRPr lang="tr-TR" dirty="0" smtClean="0"/>
          </a:p>
          <a:p>
            <a:endParaRPr lang="tr-TR" dirty="0" smtClean="0"/>
          </a:p>
          <a:p>
            <a:endParaRPr lang="tr-TR" dirty="0" smtClean="0">
              <a:solidFill>
                <a:srgbClr val="FF0000"/>
              </a:solidFill>
            </a:endParaRPr>
          </a:p>
          <a:p>
            <a:endParaRPr lang="tr-TR" dirty="0" smtClean="0"/>
          </a:p>
          <a:p>
            <a:endParaRPr lang="tr-TR" dirty="0" smtClean="0">
              <a:solidFill>
                <a:srgbClr val="FF0000"/>
              </a:solidFill>
            </a:endParaRP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85926"/>
            <a:ext cx="8229600" cy="4340237"/>
          </a:xfrm>
        </p:spPr>
        <p:txBody>
          <a:bodyPr>
            <a:normAutofit fontScale="85000" lnSpcReduction="20000"/>
          </a:bodyPr>
          <a:lstStyle/>
          <a:p>
            <a:pPr>
              <a:buNone/>
            </a:pPr>
            <a:r>
              <a:rPr lang="tr-TR" dirty="0"/>
              <a:t>Fizyolojik yaklaşımın temel özellikleri şunlardır:</a:t>
            </a:r>
            <a:r>
              <a:rPr lang="tr-TR" dirty="0" smtClean="0"/>
              <a:t/>
            </a:r>
            <a:br>
              <a:rPr lang="tr-TR" dirty="0" smtClean="0"/>
            </a:br>
            <a:r>
              <a:rPr lang="tr-TR" dirty="0" smtClean="0"/>
              <a:t/>
            </a:r>
            <a:br>
              <a:rPr lang="tr-TR" dirty="0" smtClean="0"/>
            </a:br>
            <a:r>
              <a:rPr lang="tr-TR" dirty="0"/>
              <a:t>Oldukça bilimsel bir yaklaşımdır ve araştırma yöntemleri bilimseldir.</a:t>
            </a:r>
            <a:br>
              <a:rPr lang="tr-TR" dirty="0"/>
            </a:br>
            <a:endParaRPr lang="tr-TR" dirty="0"/>
          </a:p>
          <a:p>
            <a:r>
              <a:rPr lang="tr-TR" dirty="0"/>
              <a:t>Genler fiziksel özellikleri belirler; bu özellikler ve çevre arasındaki etkileşim fizyolojik özellikler üzerinde bir etkiye sahip olabilir.</a:t>
            </a:r>
            <a:br>
              <a:rPr lang="tr-TR" dirty="0"/>
            </a:br>
            <a:endParaRPr lang="tr-TR" dirty="0"/>
          </a:p>
          <a:p>
            <a:r>
              <a:rPr lang="tr-TR" dirty="0"/>
              <a:t>Genetik yapımız, bireysel özelliklerimizi, yeteneklerimizi ve davranışlarımızı belirlemede büyük önem taşır.</a:t>
            </a:r>
            <a:br>
              <a:rPr lang="tr-TR" dirty="0"/>
            </a:br>
            <a:endParaRPr lang="tr-TR" dirty="0"/>
          </a:p>
          <a:p>
            <a:r>
              <a:rPr lang="tr-TR" dirty="0"/>
              <a:t>Düşünme, davranış ve duygularımız (hem normal hem de anormal), insan beyninin çalışma şeklinden büyük ölçüde etkilenir.</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142984"/>
            <a:ext cx="8229600" cy="1143000"/>
          </a:xfrm>
        </p:spPr>
        <p:txBody>
          <a:bodyPr>
            <a:normAutofit fontScale="90000"/>
          </a:bodyPr>
          <a:lstStyle/>
          <a:p>
            <a:r>
              <a:rPr lang="tr-TR" dirty="0"/>
              <a:t/>
            </a:r>
            <a:br>
              <a:rPr lang="tr-TR" dirty="0"/>
            </a:br>
            <a:r>
              <a:rPr lang="tr-TR" sz="2200" b="1" dirty="0" smtClean="0">
                <a:solidFill>
                  <a:srgbClr val="FF0000"/>
                </a:solidFill>
              </a:rPr>
              <a:t>FİZYOLOJİK (BİYOLOJİK) YAKLAŞIMIN PSİKOLOJİYE VE TOPLUMA KATKISI NEDİR?</a:t>
            </a:r>
            <a:r>
              <a:rPr lang="tr-TR" b="1" dirty="0"/>
              <a:t/>
            </a:r>
            <a:br>
              <a:rPr lang="tr-TR" b="1" dirty="0"/>
            </a:br>
            <a:endParaRPr lang="tr-TR" dirty="0"/>
          </a:p>
        </p:txBody>
      </p:sp>
      <p:sp>
        <p:nvSpPr>
          <p:cNvPr id="3" name="2 İçerik Yer Tutucusu"/>
          <p:cNvSpPr>
            <a:spLocks noGrp="1"/>
          </p:cNvSpPr>
          <p:nvPr>
            <p:ph idx="1"/>
          </p:nvPr>
        </p:nvSpPr>
        <p:spPr>
          <a:xfrm>
            <a:off x="0" y="2374887"/>
            <a:ext cx="4114800" cy="4483113"/>
          </a:xfrm>
        </p:spPr>
        <p:txBody>
          <a:bodyPr>
            <a:normAutofit fontScale="85000" lnSpcReduction="20000"/>
          </a:bodyPr>
          <a:lstStyle/>
          <a:p>
            <a:r>
              <a:rPr lang="tr-TR" dirty="0"/>
              <a:t>Bulgularını geliştirmek için </a:t>
            </a:r>
            <a:r>
              <a:rPr lang="tr-TR" dirty="0" err="1"/>
              <a:t>monozigotik</a:t>
            </a:r>
            <a:r>
              <a:rPr lang="tr-TR" dirty="0"/>
              <a:t> ikizler (tek yumurta ikizleri) kullanmak gibi ilginç araştırma metodolojisi geliştirdi.</a:t>
            </a:r>
          </a:p>
          <a:p>
            <a:r>
              <a:rPr lang="tr-TR" dirty="0"/>
              <a:t>Davranışın fizyolojik süreçlerden etkilendiğini göstermiştir.</a:t>
            </a:r>
          </a:p>
          <a:p>
            <a:r>
              <a:rPr lang="tr-TR" dirty="0"/>
              <a:t>Bize, davranışın genler ve çevre arasındaki karmaşık bir dizi etkileşimlerden etkilenebileceğini öğretti.</a:t>
            </a:r>
          </a:p>
          <a:p>
            <a:r>
              <a:rPr lang="tr-TR" dirty="0"/>
              <a:t>Diğer psikoloji perspektifleri, özellikle biliş anlayışımızı geliştirdi</a:t>
            </a:r>
          </a:p>
          <a:p>
            <a:endParaRPr lang="tr-TR" dirty="0"/>
          </a:p>
        </p:txBody>
      </p:sp>
      <p:sp>
        <p:nvSpPr>
          <p:cNvPr id="4" name="3 Metin kutusu"/>
          <p:cNvSpPr txBox="1"/>
          <p:nvPr/>
        </p:nvSpPr>
        <p:spPr>
          <a:xfrm>
            <a:off x="928662" y="1714488"/>
            <a:ext cx="2286016" cy="523220"/>
          </a:xfrm>
          <a:prstGeom prst="rect">
            <a:avLst/>
          </a:prstGeom>
          <a:noFill/>
        </p:spPr>
        <p:txBody>
          <a:bodyPr wrap="square" rtlCol="0">
            <a:spAutoFit/>
          </a:bodyPr>
          <a:lstStyle/>
          <a:p>
            <a:r>
              <a:rPr lang="tr-TR" sz="2800" dirty="0" smtClean="0">
                <a:solidFill>
                  <a:srgbClr val="00B0F0"/>
                </a:solidFill>
              </a:rPr>
              <a:t>PSİKOLOJİ</a:t>
            </a:r>
            <a:endParaRPr lang="tr-TR" sz="2800" dirty="0">
              <a:solidFill>
                <a:srgbClr val="00B0F0"/>
              </a:solidFill>
            </a:endParaRPr>
          </a:p>
        </p:txBody>
      </p:sp>
      <p:sp>
        <p:nvSpPr>
          <p:cNvPr id="5" name="4 Dikdörtgen"/>
          <p:cNvSpPr/>
          <p:nvPr/>
        </p:nvSpPr>
        <p:spPr>
          <a:xfrm>
            <a:off x="4429124" y="2643182"/>
            <a:ext cx="4714876" cy="3416320"/>
          </a:xfrm>
          <a:prstGeom prst="rect">
            <a:avLst/>
          </a:prstGeom>
        </p:spPr>
        <p:txBody>
          <a:bodyPr wrap="square">
            <a:spAutoFit/>
          </a:bodyPr>
          <a:lstStyle/>
          <a:p>
            <a:r>
              <a:rPr lang="tr-TR" dirty="0" err="1"/>
              <a:t>Sirkadiyen</a:t>
            </a:r>
            <a:r>
              <a:rPr lang="tr-TR" dirty="0"/>
              <a:t> ritimleri anlamak. Beynin hangi bölümünün ve hangi kimyasalların uykuyu tetiklemekten sorumlu olduğunu biliyoruz ve vardiyalı çalışmayı en iyi nasıl planlayacağımızı veya jet-</a:t>
            </a:r>
            <a:r>
              <a:rPr lang="tr-TR" dirty="0" err="1"/>
              <a:t>lag</a:t>
            </a:r>
            <a:r>
              <a:rPr lang="tr-TR" dirty="0"/>
              <a:t> etkilerini nasıl en aza indireceğimizi anlıyoruz.</a:t>
            </a:r>
          </a:p>
          <a:p>
            <a:r>
              <a:rPr lang="tr-TR" dirty="0"/>
              <a:t>Biyomedikal tedavilerin kullanımı: Örneğin, artık beyindeki depresyondan sorumlu olanlar gibi belirli kimyasallara etki edecek ilaçlar tasarlayabiliriz.</a:t>
            </a:r>
          </a:p>
          <a:p>
            <a:r>
              <a:rPr lang="tr-TR" dirty="0"/>
              <a:t>Davranışsal genetik, güçlü bir pratik uygulamaya sahiptir.</a:t>
            </a:r>
          </a:p>
        </p:txBody>
      </p:sp>
      <p:sp>
        <p:nvSpPr>
          <p:cNvPr id="6" name="5 Metin kutusu"/>
          <p:cNvSpPr txBox="1"/>
          <p:nvPr/>
        </p:nvSpPr>
        <p:spPr>
          <a:xfrm>
            <a:off x="5143504" y="1714488"/>
            <a:ext cx="2500330" cy="523220"/>
          </a:xfrm>
          <a:prstGeom prst="rect">
            <a:avLst/>
          </a:prstGeom>
          <a:noFill/>
        </p:spPr>
        <p:txBody>
          <a:bodyPr wrap="square" rtlCol="0">
            <a:spAutoFit/>
          </a:bodyPr>
          <a:lstStyle/>
          <a:p>
            <a:r>
              <a:rPr lang="tr-TR" sz="2800" dirty="0" smtClean="0">
                <a:solidFill>
                  <a:srgbClr val="0070C0"/>
                </a:solidFill>
              </a:rPr>
              <a:t>TOPLUM</a:t>
            </a:r>
            <a:endParaRPr lang="tr-TR" sz="2800"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071546"/>
            <a:ext cx="8229600" cy="1143000"/>
          </a:xfrm>
        </p:spPr>
        <p:txBody>
          <a:bodyPr>
            <a:normAutofit fontScale="90000"/>
          </a:bodyPr>
          <a:lstStyle/>
          <a:p>
            <a:r>
              <a:rPr lang="tr-TR" dirty="0" smtClean="0">
                <a:solidFill>
                  <a:srgbClr val="FF0000"/>
                </a:solidFill>
              </a:rPr>
              <a:t>BİLİŞSEL DEĞERLENDİRME YAKLAŞIMI</a:t>
            </a:r>
            <a:endParaRPr lang="tr-TR" dirty="0">
              <a:solidFill>
                <a:srgbClr val="FF0000"/>
              </a:solidFill>
            </a:endParaRPr>
          </a:p>
        </p:txBody>
      </p:sp>
      <p:sp>
        <p:nvSpPr>
          <p:cNvPr id="3" name="2 İçerik Yer Tutucusu"/>
          <p:cNvSpPr>
            <a:spLocks noGrp="1"/>
          </p:cNvSpPr>
          <p:nvPr>
            <p:ph idx="1"/>
          </p:nvPr>
        </p:nvSpPr>
        <p:spPr>
          <a:xfrm>
            <a:off x="428596" y="2468880"/>
            <a:ext cx="8229600" cy="4389120"/>
          </a:xfrm>
        </p:spPr>
        <p:txBody>
          <a:bodyPr>
            <a:normAutofit fontScale="92500" lnSpcReduction="20000"/>
          </a:bodyPr>
          <a:lstStyle/>
          <a:p>
            <a:r>
              <a:rPr lang="tr-TR" dirty="0"/>
              <a:t>Bilişsel-Davranışçı Yaklaşım, davranışçı ve bilişsel kuramın temel ilkelerinin bir araya gelmesi ile oluşan bir yaklaşım olarak tanımlanabilmektedir. Bu yaklaşımda spesifik davranış bozukluklarının çözüme kavuşturulması için öğrenme prensiplerine başvurulması ve </a:t>
            </a:r>
            <a:r>
              <a:rPr lang="tr-TR" dirty="0" err="1"/>
              <a:t>deterministik</a:t>
            </a:r>
            <a:r>
              <a:rPr lang="tr-TR" dirty="0"/>
              <a:t> bir bakış açısı hakimdir</a:t>
            </a:r>
            <a:r>
              <a:rPr lang="tr-TR" dirty="0">
                <a:solidFill>
                  <a:srgbClr val="FF0000"/>
                </a:solidFill>
              </a:rPr>
              <a:t>. </a:t>
            </a:r>
            <a:r>
              <a:rPr lang="tr-TR" dirty="0" err="1">
                <a:solidFill>
                  <a:srgbClr val="FF0000"/>
                </a:solidFill>
              </a:rPr>
              <a:t>Pavlov</a:t>
            </a:r>
            <a:r>
              <a:rPr lang="tr-TR" dirty="0">
                <a:solidFill>
                  <a:srgbClr val="FF0000"/>
                </a:solidFill>
              </a:rPr>
              <a:t>, Watson, </a:t>
            </a:r>
            <a:r>
              <a:rPr lang="tr-TR" dirty="0" err="1">
                <a:solidFill>
                  <a:srgbClr val="FF0000"/>
                </a:solidFill>
              </a:rPr>
              <a:t>Beck</a:t>
            </a:r>
            <a:r>
              <a:rPr lang="tr-TR" dirty="0">
                <a:solidFill>
                  <a:srgbClr val="FF0000"/>
                </a:solidFill>
              </a:rPr>
              <a:t> </a:t>
            </a:r>
            <a:r>
              <a:rPr lang="tr-TR" dirty="0" err="1">
                <a:solidFill>
                  <a:srgbClr val="FF0000"/>
                </a:solidFill>
              </a:rPr>
              <a:t>Wolpe</a:t>
            </a:r>
            <a:r>
              <a:rPr lang="tr-TR" dirty="0">
                <a:solidFill>
                  <a:srgbClr val="FF0000"/>
                </a:solidFill>
              </a:rPr>
              <a:t>, </a:t>
            </a:r>
            <a:r>
              <a:rPr lang="tr-TR" dirty="0" err="1">
                <a:solidFill>
                  <a:srgbClr val="FF0000"/>
                </a:solidFill>
              </a:rPr>
              <a:t>Lazarus</a:t>
            </a:r>
            <a:r>
              <a:rPr lang="tr-TR" dirty="0">
                <a:solidFill>
                  <a:srgbClr val="FF0000"/>
                </a:solidFill>
              </a:rPr>
              <a:t>, </a:t>
            </a:r>
            <a:r>
              <a:rPr lang="tr-TR" dirty="0" err="1">
                <a:solidFill>
                  <a:srgbClr val="FF0000"/>
                </a:solidFill>
              </a:rPr>
              <a:t>Skinner</a:t>
            </a:r>
            <a:r>
              <a:rPr lang="tr-TR" dirty="0">
                <a:solidFill>
                  <a:srgbClr val="FF0000"/>
                </a:solidFill>
              </a:rPr>
              <a:t>, </a:t>
            </a:r>
            <a:r>
              <a:rPr lang="tr-TR" dirty="0" err="1">
                <a:solidFill>
                  <a:srgbClr val="FF0000"/>
                </a:solidFill>
              </a:rPr>
              <a:t>Torndike</a:t>
            </a:r>
            <a:r>
              <a:rPr lang="tr-TR" dirty="0">
                <a:solidFill>
                  <a:srgbClr val="FF0000"/>
                </a:solidFill>
              </a:rPr>
              <a:t>, </a:t>
            </a:r>
            <a:r>
              <a:rPr lang="tr-TR" dirty="0" err="1">
                <a:solidFill>
                  <a:srgbClr val="FF0000"/>
                </a:solidFill>
              </a:rPr>
              <a:t>Bandura</a:t>
            </a:r>
            <a:r>
              <a:rPr lang="tr-TR" dirty="0">
                <a:solidFill>
                  <a:srgbClr val="FF0000"/>
                </a:solidFill>
              </a:rPr>
              <a:t>, </a:t>
            </a:r>
            <a:r>
              <a:rPr lang="tr-TR" dirty="0" err="1">
                <a:solidFill>
                  <a:srgbClr val="FF0000"/>
                </a:solidFill>
              </a:rPr>
              <a:t>Mahoney</a:t>
            </a:r>
            <a:r>
              <a:rPr lang="tr-TR" dirty="0">
                <a:solidFill>
                  <a:srgbClr val="FF0000"/>
                </a:solidFill>
              </a:rPr>
              <a:t>, </a:t>
            </a:r>
            <a:r>
              <a:rPr lang="tr-TR" dirty="0" err="1">
                <a:solidFill>
                  <a:srgbClr val="FF0000"/>
                </a:solidFill>
              </a:rPr>
              <a:t>Mechenbaum</a:t>
            </a:r>
            <a:r>
              <a:rPr lang="tr-TR" dirty="0">
                <a:solidFill>
                  <a:srgbClr val="FF0000"/>
                </a:solidFill>
              </a:rPr>
              <a:t>, </a:t>
            </a:r>
            <a:r>
              <a:rPr lang="tr-TR" dirty="0" err="1">
                <a:solidFill>
                  <a:srgbClr val="FF0000"/>
                </a:solidFill>
              </a:rPr>
              <a:t>Kazdin</a:t>
            </a:r>
            <a:r>
              <a:rPr lang="tr-TR" dirty="0"/>
              <a:t> davranışçı yaklaşımı benimseyen önemli karakterler </a:t>
            </a:r>
            <a:r>
              <a:rPr lang="tr-TR" dirty="0" smtClean="0"/>
              <a:t>arasındadır.</a:t>
            </a:r>
          </a:p>
          <a:p>
            <a:r>
              <a:rPr lang="tr-TR" dirty="0" smtClean="0"/>
              <a:t>Richard </a:t>
            </a:r>
            <a:r>
              <a:rPr lang="tr-TR" dirty="0" err="1" smtClean="0"/>
              <a:t>Lazarus</a:t>
            </a:r>
            <a:r>
              <a:rPr lang="tr-TR" dirty="0" smtClean="0"/>
              <a:t>´un ortaya koyduğu bu yaklaşım ise daha çok stresin psikolojik yönü üzerinde durmaktadır.Birey açısından fizyolojik denge kadar önemli başka bir olgu da psikolojik dengedir.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a:t>Davranışçı yaklaşıma göre, psikolojik rahatsızlıkların tümü aslında yanlış kazanılmış huylar topluluğudur. Eğer bu kusurlu özellikler üzerine yoğun bir biçimde </a:t>
            </a:r>
            <a:r>
              <a:rPr lang="tr-TR" dirty="0" err="1"/>
              <a:t>odaklaşılarak</a:t>
            </a:r>
            <a:r>
              <a:rPr lang="tr-TR" dirty="0"/>
              <a:t> sağaltım teknikleri uygulanırsa, iyi sonuçlar alınabilir. Bunun için öncelikle kişinin açıkça gözlemlenebilen davranışıyla ortaya koyduğu sorunu, saptanır. Bireyin değiştirmesi amaçlanan davranış örüntüsü belirlendikten sonra, bu davranışın hangi durumlarda ortaya çıktığı ve davranışın sürdürülmesinden hangi etmenlerin sorumlu olduğu araştırılır. Bundan sonraki adım ise, kişinin edindiği yanlış davranışlarını değiştirebilmesi için etkili olabilecek gevşeme eğitimi, sistematik duyarsızlaştırma, pekiştirme, model olma ve yüreklendirme gibi tekniklerin seçilmesi ve sistematik bir biçimde uygulanmasıdır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TotalTime>
  <Words>3445</Words>
  <Application>Microsoft Office PowerPoint</Application>
  <PresentationFormat>Ekran Gösterisi (4:3)</PresentationFormat>
  <Paragraphs>520</Paragraphs>
  <Slides>54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54</vt:i4>
      </vt:variant>
    </vt:vector>
  </HeadingPairs>
  <TitlesOfParts>
    <vt:vector size="60" baseType="lpstr">
      <vt:lpstr>Arial</vt:lpstr>
      <vt:lpstr>Calibri</vt:lpstr>
      <vt:lpstr>Constantia</vt:lpstr>
      <vt:lpstr>Wingdings</vt:lpstr>
      <vt:lpstr>Wingdings 2</vt:lpstr>
      <vt:lpstr>Akış</vt:lpstr>
      <vt:lpstr>STRES NEDİR?</vt:lpstr>
      <vt:lpstr>PowerPoint Sunusu</vt:lpstr>
      <vt:lpstr>PowerPoint Sunusu</vt:lpstr>
      <vt:lpstr>STRESE DÖRT FARKLI BAKIŞ AÇISI</vt:lpstr>
      <vt:lpstr>FİZYOLOJİK YAKLAŞIM</vt:lpstr>
      <vt:lpstr>PowerPoint Sunusu</vt:lpstr>
      <vt:lpstr> FİZYOLOJİK (BİYOLOJİK) YAKLAŞIMIN PSİKOLOJİYE VE TOPLUMA KATKISI NEDİR? </vt:lpstr>
      <vt:lpstr>BİLİŞSEL DEĞERLENDİRME YAKLAŞIMI</vt:lpstr>
      <vt:lpstr>PowerPoint Sunusu</vt:lpstr>
      <vt:lpstr>PowerPoint Sunusu</vt:lpstr>
      <vt:lpstr>PowerPoint Sunusu</vt:lpstr>
      <vt:lpstr>PowerPoint Sunusu</vt:lpstr>
      <vt:lpstr>BİREY-ÇEVRE UYUMU YAKLAŞIMI</vt:lpstr>
      <vt:lpstr>PSİKOANALİTİK YAKLAŞIM</vt:lpstr>
      <vt:lpstr>PowerPoint Sunusu</vt:lpstr>
      <vt:lpstr>PowerPoint Sunusu</vt:lpstr>
      <vt:lpstr>STRES TÜRLERİ</vt:lpstr>
      <vt:lpstr>Distres (OLUMSUZ)  Türü Stresin Belirtileri</vt:lpstr>
      <vt:lpstr>Genel Uyum Sendromu Döngüsü(Selye)</vt:lpstr>
      <vt:lpstr>PowerPoint Sunusu</vt:lpstr>
      <vt:lpstr>PowerPoint Sunusu</vt:lpstr>
      <vt:lpstr>Organizma İle İlgili Belirtiler</vt:lpstr>
      <vt:lpstr>PowerPoint Sunusu</vt:lpstr>
      <vt:lpstr>PowerPoint Sunusu</vt:lpstr>
      <vt:lpstr>PowerPoint Sunusu</vt:lpstr>
      <vt:lpstr>Stres Nedenleri(Stresörler) 1.Fiziksel Olanlar;</vt:lpstr>
      <vt:lpstr>Stres Nedenleri(Stresörler) 2.Sosyal ve Ekonomik Olanlar</vt:lpstr>
      <vt:lpstr>Stres Nedenleri(Stresörler) 3.İş İle İlgili Olanlar;</vt:lpstr>
      <vt:lpstr>Stres Nedenleri(Stresörler) 4.Bireye Özgü Nedenler;</vt:lpstr>
      <vt:lpstr>PowerPoint Sunusu</vt:lpstr>
      <vt:lpstr>PowerPoint Sunusu</vt:lpstr>
      <vt:lpstr>PowerPoint Sunusu</vt:lpstr>
      <vt:lpstr>PowerPoint Sunusu</vt:lpstr>
      <vt:lpstr>Stres Nedenleri(Stresörler) ÇEVRESEL İle İlgili Olanlar;</vt:lpstr>
      <vt:lpstr>PowerPoint Sunusu</vt:lpstr>
      <vt:lpstr>PowerPoint Sunusu</vt:lpstr>
      <vt:lpstr>PowerPoint Sunusu</vt:lpstr>
      <vt:lpstr>Stresin Sonuçları</vt:lpstr>
      <vt:lpstr>Stresin Sonuçları Stresin Bireysel Sonuçları</vt:lpstr>
      <vt:lpstr>PowerPoint Sunusu</vt:lpstr>
      <vt:lpstr>PowerPoint Sunusu</vt:lpstr>
      <vt:lpstr>PowerPoint Sunusu</vt:lpstr>
      <vt:lpstr>Stresin Sonuçları Stresin Örgütsel Sonuçları</vt:lpstr>
      <vt:lpstr>PowerPoint Sunusu</vt:lpstr>
      <vt:lpstr>Stres Yönetimi</vt:lpstr>
      <vt:lpstr>PowerPoint Sunusu</vt:lpstr>
      <vt:lpstr>Stres Yönetimi  Bireysel Yöntemler</vt:lpstr>
      <vt:lpstr>PowerPoint Sunusu</vt:lpstr>
      <vt:lpstr>PowerPoint Sunusu</vt:lpstr>
      <vt:lpstr>PowerPoint Sunusu</vt:lpstr>
      <vt:lpstr>PowerPoint Sunusu</vt:lpstr>
      <vt:lpstr>Stres Yönetiminde  Profilaktik(Koruma) Yaklaşım</vt:lpstr>
      <vt:lpstr>SOSYO-KÜLTÜREL STRES YÖNETİMİ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tr</dc:creator>
  <cp:lastModifiedBy>ErzUYGULAMA</cp:lastModifiedBy>
  <cp:revision>32</cp:revision>
  <dcterms:created xsi:type="dcterms:W3CDTF">2020-12-18T17:26:21Z</dcterms:created>
  <dcterms:modified xsi:type="dcterms:W3CDTF">2022-01-06T10:41:30Z</dcterms:modified>
</cp:coreProperties>
</file>